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71" r:id="rId4"/>
    <p:sldId id="272"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2438400"/>
            <a:ext cx="9144000" cy="4046538"/>
            <a:chOff x="0" y="1536"/>
            <a:chExt cx="5760" cy="2549"/>
          </a:xfrm>
        </p:grpSpPr>
        <p:sp>
          <p:nvSpPr>
            <p:cNvPr id="614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7"/>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1"/>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2"/>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3"/>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4"/>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5"/>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6"/>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6162" name="Rectangle 18"/>
          <p:cNvSpPr>
            <a:spLocks noGrp="1" noChangeArrowheads="1"/>
          </p:cNvSpPr>
          <p:nvPr>
            <p:ph type="ctrTitle" sz="quarter"/>
          </p:nvPr>
        </p:nvSpPr>
        <p:spPr>
          <a:xfrm>
            <a:off x="685800" y="1768475"/>
            <a:ext cx="7772400" cy="1736725"/>
          </a:xfrm>
        </p:spPr>
        <p:txBody>
          <a:bodyPr anchor="b"/>
          <a:lstStyle>
            <a:lvl1pPr>
              <a:defRPr sz="5400"/>
            </a:lvl1pPr>
          </a:lstStyle>
          <a:p>
            <a:pPr lvl="0"/>
            <a:r>
              <a:rPr lang="en-US" altLang="en-US" noProof="0" smtClean="0"/>
              <a:t>Click to edit Master title style</a:t>
            </a:r>
          </a:p>
        </p:txBody>
      </p:sp>
      <p:sp>
        <p:nvSpPr>
          <p:cNvPr id="6163"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164" name="Rectangle 20"/>
          <p:cNvSpPr>
            <a:spLocks noGrp="1" noChangeArrowheads="1"/>
          </p:cNvSpPr>
          <p:nvPr>
            <p:ph type="dt" sz="quarter" idx="2"/>
          </p:nvPr>
        </p:nvSpPr>
        <p:spPr/>
        <p:txBody>
          <a:bodyPr/>
          <a:lstStyle>
            <a:lvl1pPr>
              <a:defRPr/>
            </a:lvl1pPr>
          </a:lstStyle>
          <a:p>
            <a:endParaRPr lang="en-US" altLang="en-US"/>
          </a:p>
        </p:txBody>
      </p:sp>
      <p:sp>
        <p:nvSpPr>
          <p:cNvPr id="6165" name="Rectangle 21"/>
          <p:cNvSpPr>
            <a:spLocks noGrp="1" noChangeArrowheads="1"/>
          </p:cNvSpPr>
          <p:nvPr>
            <p:ph type="ftr" sz="quarter" idx="3"/>
          </p:nvPr>
        </p:nvSpPr>
        <p:spPr/>
        <p:txBody>
          <a:bodyPr/>
          <a:lstStyle>
            <a:lvl1pPr>
              <a:defRPr/>
            </a:lvl1pPr>
          </a:lstStyle>
          <a:p>
            <a:endParaRPr lang="en-US" altLang="en-US"/>
          </a:p>
        </p:txBody>
      </p:sp>
      <p:sp>
        <p:nvSpPr>
          <p:cNvPr id="6166" name="Rectangle 22"/>
          <p:cNvSpPr>
            <a:spLocks noGrp="1" noChangeArrowheads="1"/>
          </p:cNvSpPr>
          <p:nvPr>
            <p:ph type="sldNum" sz="quarter" idx="4"/>
          </p:nvPr>
        </p:nvSpPr>
        <p:spPr/>
        <p:txBody>
          <a:bodyPr/>
          <a:lstStyle>
            <a:lvl1pPr>
              <a:defRPr/>
            </a:lvl1pPr>
          </a:lstStyle>
          <a:p>
            <a:fld id="{EAEA9D06-6115-4426-8A5F-7D63BCA0E2C5}"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DACE83E-95E3-4777-A0CD-BD5978135D23}" type="slidenum">
              <a:rPr lang="en-US" altLang="en-US"/>
              <a:pPr/>
              <a:t>‹#›</a:t>
            </a:fld>
            <a:endParaRPr lang="en-US" altLang="en-US"/>
          </a:p>
        </p:txBody>
      </p:sp>
    </p:spTree>
    <p:extLst>
      <p:ext uri="{BB962C8B-B14F-4D97-AF65-F5344CB8AC3E}">
        <p14:creationId xmlns:p14="http://schemas.microsoft.com/office/powerpoint/2010/main" val="58574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D285E6D-6344-4B8E-B72C-B550B7E937CC}" type="slidenum">
              <a:rPr lang="en-US" altLang="en-US"/>
              <a:pPr/>
              <a:t>‹#›</a:t>
            </a:fld>
            <a:endParaRPr lang="en-US" altLang="en-US"/>
          </a:p>
        </p:txBody>
      </p:sp>
    </p:spTree>
    <p:extLst>
      <p:ext uri="{BB962C8B-B14F-4D97-AF65-F5344CB8AC3E}">
        <p14:creationId xmlns:p14="http://schemas.microsoft.com/office/powerpoint/2010/main" val="4059928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B2E77E8-0BC6-48B4-83F7-7D2B519135AD}" type="slidenum">
              <a:rPr lang="en-US" altLang="en-US"/>
              <a:pPr/>
              <a:t>‹#›</a:t>
            </a:fld>
            <a:endParaRPr lang="en-US" altLang="en-US"/>
          </a:p>
        </p:txBody>
      </p:sp>
    </p:spTree>
    <p:extLst>
      <p:ext uri="{BB962C8B-B14F-4D97-AF65-F5344CB8AC3E}">
        <p14:creationId xmlns:p14="http://schemas.microsoft.com/office/powerpoint/2010/main" val="1954198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563CBC4-C4D7-4D6F-B03B-289E09BA435C}" type="slidenum">
              <a:rPr lang="en-US" altLang="en-US"/>
              <a:pPr/>
              <a:t>‹#›</a:t>
            </a:fld>
            <a:endParaRPr lang="en-US" altLang="en-US"/>
          </a:p>
        </p:txBody>
      </p:sp>
    </p:spTree>
    <p:extLst>
      <p:ext uri="{BB962C8B-B14F-4D97-AF65-F5344CB8AC3E}">
        <p14:creationId xmlns:p14="http://schemas.microsoft.com/office/powerpoint/2010/main" val="83104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25A4F85-EE07-428A-8EA2-9D7F6E957497}" type="slidenum">
              <a:rPr lang="en-US" altLang="en-US"/>
              <a:pPr/>
              <a:t>‹#›</a:t>
            </a:fld>
            <a:endParaRPr lang="en-US" altLang="en-US"/>
          </a:p>
        </p:txBody>
      </p:sp>
    </p:spTree>
    <p:extLst>
      <p:ext uri="{BB962C8B-B14F-4D97-AF65-F5344CB8AC3E}">
        <p14:creationId xmlns:p14="http://schemas.microsoft.com/office/powerpoint/2010/main" val="292040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1CD3738-9B08-4ED1-84DB-DDC37459171D}" type="slidenum">
              <a:rPr lang="en-US" altLang="en-US"/>
              <a:pPr/>
              <a:t>‹#›</a:t>
            </a:fld>
            <a:endParaRPr lang="en-US" altLang="en-US"/>
          </a:p>
        </p:txBody>
      </p:sp>
    </p:spTree>
    <p:extLst>
      <p:ext uri="{BB962C8B-B14F-4D97-AF65-F5344CB8AC3E}">
        <p14:creationId xmlns:p14="http://schemas.microsoft.com/office/powerpoint/2010/main" val="1642152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AC8AF7E-BFDB-4569-9DD2-16719BBBEF1D}" type="slidenum">
              <a:rPr lang="en-US" altLang="en-US"/>
              <a:pPr/>
              <a:t>‹#›</a:t>
            </a:fld>
            <a:endParaRPr lang="en-US" altLang="en-US"/>
          </a:p>
        </p:txBody>
      </p:sp>
    </p:spTree>
    <p:extLst>
      <p:ext uri="{BB962C8B-B14F-4D97-AF65-F5344CB8AC3E}">
        <p14:creationId xmlns:p14="http://schemas.microsoft.com/office/powerpoint/2010/main" val="1814985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FA965A9-0645-4104-8366-C4C5FE01AE0B}" type="slidenum">
              <a:rPr lang="en-US" altLang="en-US"/>
              <a:pPr/>
              <a:t>‹#›</a:t>
            </a:fld>
            <a:endParaRPr lang="en-US" altLang="en-US"/>
          </a:p>
        </p:txBody>
      </p:sp>
    </p:spTree>
    <p:extLst>
      <p:ext uri="{BB962C8B-B14F-4D97-AF65-F5344CB8AC3E}">
        <p14:creationId xmlns:p14="http://schemas.microsoft.com/office/powerpoint/2010/main" val="220888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46F492B-0475-47EB-96A0-FB5D0A069FA5}" type="slidenum">
              <a:rPr lang="en-US" altLang="en-US"/>
              <a:pPr/>
              <a:t>‹#›</a:t>
            </a:fld>
            <a:endParaRPr lang="en-US" altLang="en-US"/>
          </a:p>
        </p:txBody>
      </p:sp>
    </p:spTree>
    <p:extLst>
      <p:ext uri="{BB962C8B-B14F-4D97-AF65-F5344CB8AC3E}">
        <p14:creationId xmlns:p14="http://schemas.microsoft.com/office/powerpoint/2010/main" val="96532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C63CF46-5156-4E87-864E-DDC97CE74941}" type="slidenum">
              <a:rPr lang="en-US" altLang="en-US"/>
              <a:pPr/>
              <a:t>‹#›</a:t>
            </a:fld>
            <a:endParaRPr lang="en-US" altLang="en-US"/>
          </a:p>
        </p:txBody>
      </p:sp>
    </p:spTree>
    <p:extLst>
      <p:ext uri="{BB962C8B-B14F-4D97-AF65-F5344CB8AC3E}">
        <p14:creationId xmlns:p14="http://schemas.microsoft.com/office/powerpoint/2010/main" val="308830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144000" cy="4046538"/>
            <a:chOff x="0" y="1536"/>
            <a:chExt cx="5760" cy="2549"/>
          </a:xfrm>
        </p:grpSpPr>
        <p:sp>
          <p:nvSpPr>
            <p:cNvPr id="512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5"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5138" name="Rectangle 18"/>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5139" name="Rectangle 1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140"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US" altLang="en-US"/>
          </a:p>
        </p:txBody>
      </p:sp>
      <p:sp>
        <p:nvSpPr>
          <p:cNvPr id="5141" name="Rectangle 2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C74F45-4175-4463-BC3B-B25E7ED64EB7}" type="slidenum">
              <a:rPr lang="en-US" altLang="en-US"/>
              <a:pPr/>
              <a:t>‹#›</a:t>
            </a:fld>
            <a:endParaRPr lang="en-US" altLang="en-US"/>
          </a:p>
        </p:txBody>
      </p:sp>
      <p:sp>
        <p:nvSpPr>
          <p:cNvPr id="5142" name="Rectangle 22"/>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aculty.business.utsa.edu/jmerrifi/" TargetMode="External"/><Relationship Id="rId2" Type="http://schemas.openxmlformats.org/officeDocument/2006/relationships/hyperlink" Target="mailto:john.merrifield@utsa.edu" TargetMode="External"/><Relationship Id="rId1" Type="http://schemas.openxmlformats.org/officeDocument/2006/relationships/slideLayout" Target="../slideLayouts/slideLayout2.xml"/><Relationship Id="rId5" Type="http://schemas.openxmlformats.org/officeDocument/2006/relationships/hyperlink" Target="http://www.schoolsystemreformstudies.net/" TargetMode="External"/><Relationship Id="rId4" Type="http://schemas.openxmlformats.org/officeDocument/2006/relationships/hyperlink" Target="http://educationblog.ncpa.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228600" y="152400"/>
            <a:ext cx="8686800" cy="2133600"/>
          </a:xfrm>
        </p:spPr>
        <p:txBody>
          <a:bodyPr/>
          <a:lstStyle/>
          <a:p>
            <a:r>
              <a:rPr lang="en-US" sz="4500" u="sng" dirty="0" smtClean="0">
                <a:effectLst/>
              </a:rPr>
              <a:t>A </a:t>
            </a:r>
            <a:r>
              <a:rPr lang="en-US" sz="4500" u="sng" dirty="0">
                <a:effectLst/>
              </a:rPr>
              <a:t>Transformative Role for Public School Choice that Includes Chartered Public </a:t>
            </a:r>
            <a:r>
              <a:rPr lang="en-US" sz="4500" u="sng" dirty="0" smtClean="0">
                <a:effectLst/>
              </a:rPr>
              <a:t>Schools</a:t>
            </a:r>
            <a:endParaRPr lang="en-US" altLang="en-US" sz="4500" u="sng" dirty="0"/>
          </a:p>
        </p:txBody>
      </p:sp>
      <p:sp>
        <p:nvSpPr>
          <p:cNvPr id="2053" name="Rectangle 5"/>
          <p:cNvSpPr>
            <a:spLocks noGrp="1" noChangeArrowheads="1"/>
          </p:cNvSpPr>
          <p:nvPr>
            <p:ph type="body" idx="1"/>
          </p:nvPr>
        </p:nvSpPr>
        <p:spPr>
          <a:xfrm>
            <a:off x="304800" y="2743200"/>
            <a:ext cx="8610600" cy="3886200"/>
          </a:xfrm>
        </p:spPr>
        <p:txBody>
          <a:bodyPr/>
          <a:lstStyle/>
          <a:p>
            <a:pPr algn="ctr">
              <a:spcBef>
                <a:spcPts val="0"/>
              </a:spcBef>
              <a:buFontTx/>
              <a:buNone/>
            </a:pPr>
            <a:r>
              <a:rPr lang="en-US" altLang="en-US" dirty="0" smtClean="0"/>
              <a:t>Dr. John Merrifield</a:t>
            </a:r>
          </a:p>
          <a:p>
            <a:pPr algn="ctr">
              <a:spcBef>
                <a:spcPts val="0"/>
              </a:spcBef>
              <a:buFontTx/>
              <a:buNone/>
            </a:pPr>
            <a:r>
              <a:rPr lang="en-US" altLang="en-US" dirty="0" smtClean="0">
                <a:hlinkClick r:id="rId2"/>
              </a:rPr>
              <a:t>john.merrifield@utsa.edu</a:t>
            </a:r>
            <a:endParaRPr lang="en-US" altLang="en-US" dirty="0" smtClean="0"/>
          </a:p>
          <a:p>
            <a:pPr algn="ctr">
              <a:spcBef>
                <a:spcPts val="0"/>
              </a:spcBef>
              <a:buFontTx/>
              <a:buNone/>
            </a:pPr>
            <a:endParaRPr lang="en-US" altLang="en-US" sz="2000" dirty="0"/>
          </a:p>
          <a:p>
            <a:pPr marL="0" indent="0">
              <a:spcBef>
                <a:spcPts val="0"/>
              </a:spcBef>
              <a:buNone/>
            </a:pPr>
            <a:r>
              <a:rPr lang="en-US" dirty="0">
                <a:solidFill>
                  <a:schemeClr val="tx1"/>
                </a:solidFill>
                <a:effectLst/>
                <a:latin typeface="+mn-lt"/>
                <a:ea typeface="+mn-ea"/>
                <a:cs typeface="+mn-cs"/>
              </a:rPr>
              <a:t>(</a:t>
            </a:r>
            <a:r>
              <a:rPr lang="en-US" u="sng" dirty="0">
                <a:solidFill>
                  <a:schemeClr val="tx1"/>
                </a:solidFill>
                <a:effectLst/>
                <a:latin typeface="+mn-lt"/>
                <a:ea typeface="+mn-ea"/>
                <a:cs typeface="+mn-cs"/>
                <a:hlinkClick r:id="rId3"/>
              </a:rPr>
              <a:t>http://faculty.business.utsa.edu/jmerrifi/</a:t>
            </a:r>
            <a:r>
              <a:rPr lang="en-US" dirty="0">
                <a:solidFill>
                  <a:schemeClr val="tx1"/>
                </a:solidFill>
                <a:effectLst/>
                <a:latin typeface="+mn-lt"/>
                <a:ea typeface="+mn-ea"/>
                <a:cs typeface="+mn-cs"/>
              </a:rPr>
              <a:t>)</a:t>
            </a:r>
          </a:p>
          <a:p>
            <a:pPr marL="0" indent="0">
              <a:spcBef>
                <a:spcPts val="0"/>
              </a:spcBef>
              <a:buNone/>
            </a:pPr>
            <a:r>
              <a:rPr lang="en-US" dirty="0" smtClean="0">
                <a:solidFill>
                  <a:schemeClr val="tx1"/>
                </a:solidFill>
                <a:effectLst/>
                <a:latin typeface="+mn-lt"/>
                <a:ea typeface="+mn-ea"/>
                <a:cs typeface="+mn-cs"/>
              </a:rPr>
              <a:t>My </a:t>
            </a:r>
            <a:r>
              <a:rPr lang="en-US" dirty="0">
                <a:solidFill>
                  <a:schemeClr val="tx1"/>
                </a:solidFill>
                <a:effectLst/>
                <a:latin typeface="+mn-lt"/>
                <a:ea typeface="+mn-ea"/>
                <a:cs typeface="+mn-cs"/>
              </a:rPr>
              <a:t>School System </a:t>
            </a:r>
            <a:r>
              <a:rPr lang="en-US" dirty="0" smtClean="0">
                <a:solidFill>
                  <a:schemeClr val="tx1"/>
                </a:solidFill>
                <a:effectLst/>
                <a:latin typeface="+mn-lt"/>
                <a:ea typeface="+mn-ea"/>
                <a:cs typeface="+mn-cs"/>
              </a:rPr>
              <a:t>Reform Blog</a:t>
            </a:r>
            <a:r>
              <a:rPr lang="en-US" dirty="0">
                <a:solidFill>
                  <a:schemeClr val="tx1"/>
                </a:solidFill>
                <a:effectLst/>
                <a:latin typeface="+mn-lt"/>
                <a:ea typeface="+mn-ea"/>
                <a:cs typeface="+mn-cs"/>
              </a:rPr>
              <a:t>:  </a:t>
            </a:r>
            <a:r>
              <a:rPr lang="en-US" u="sng" dirty="0">
                <a:solidFill>
                  <a:schemeClr val="tx1"/>
                </a:solidFill>
                <a:effectLst/>
                <a:latin typeface="+mn-lt"/>
                <a:ea typeface="+mn-ea"/>
                <a:cs typeface="+mn-cs"/>
                <a:hlinkClick r:id="rId4"/>
              </a:rPr>
              <a:t>http://educationblog.ncpa.org</a:t>
            </a:r>
            <a:r>
              <a:rPr lang="en-US" u="sng" dirty="0" smtClean="0">
                <a:solidFill>
                  <a:schemeClr val="tx1"/>
                </a:solidFill>
                <a:effectLst/>
                <a:latin typeface="+mn-lt"/>
                <a:ea typeface="+mn-ea"/>
                <a:cs typeface="+mn-cs"/>
                <a:hlinkClick r:id="rId4"/>
              </a:rPr>
              <a:t>/</a:t>
            </a:r>
            <a:endParaRPr lang="en-US" dirty="0" smtClean="0">
              <a:effectLst/>
            </a:endParaRPr>
          </a:p>
          <a:p>
            <a:pPr marL="0" indent="0">
              <a:spcBef>
                <a:spcPts val="0"/>
              </a:spcBef>
              <a:buNone/>
            </a:pPr>
            <a:r>
              <a:rPr lang="en-US" dirty="0" smtClean="0">
                <a:solidFill>
                  <a:schemeClr val="tx1"/>
                </a:solidFill>
                <a:effectLst/>
                <a:latin typeface="+mn-lt"/>
                <a:ea typeface="+mn-ea"/>
                <a:cs typeface="+mn-cs"/>
              </a:rPr>
              <a:t>Coming Oct 1:  </a:t>
            </a:r>
            <a:r>
              <a:rPr lang="en-US" sz="2800" dirty="0" smtClean="0">
                <a:solidFill>
                  <a:schemeClr val="tx1"/>
                </a:solidFill>
                <a:effectLst/>
                <a:latin typeface="+mn-lt"/>
                <a:ea typeface="+mn-ea"/>
                <a:cs typeface="+mn-cs"/>
                <a:hlinkClick r:id="rId5"/>
              </a:rPr>
              <a:t>www.schoolsystemreformstudies.net</a:t>
            </a:r>
            <a:r>
              <a:rPr lang="en-US" dirty="0" smtClean="0">
                <a:solidFill>
                  <a:schemeClr val="tx1"/>
                </a:solidFill>
                <a:effectLst/>
                <a:latin typeface="+mn-lt"/>
                <a:ea typeface="+mn-ea"/>
                <a:cs typeface="+mn-cs"/>
              </a:rPr>
              <a:t> </a:t>
            </a:r>
            <a:endParaRPr lang="en-US" dirty="0">
              <a:solidFill>
                <a:schemeClr val="tx1"/>
              </a:solidFill>
              <a:effectLst/>
              <a:latin typeface="+mn-lt"/>
              <a:ea typeface="+mn-ea"/>
              <a:cs typeface="+mn-cs"/>
            </a:endParaRPr>
          </a:p>
          <a:p>
            <a:pPr>
              <a:spcBef>
                <a:spcPts val="0"/>
              </a:spcBef>
              <a:buFontTx/>
              <a:buNone/>
            </a:pPr>
            <a:r>
              <a:rPr lang="en-US" altLang="en-US" dirty="0" smtClean="0"/>
              <a:t>	</a:t>
            </a:r>
            <a:r>
              <a:rPr lang="en-US" altLang="en-US" sz="2600" dirty="0" smtClean="0"/>
              <a:t>Blog Forums, Academic Journal, Education Freedom Index</a:t>
            </a:r>
          </a:p>
          <a:p>
            <a:pPr algn="ctr">
              <a:buFontTx/>
              <a:buNone/>
            </a:pPr>
            <a:endParaRPr lang="en-US" altLang="en-US" dirty="0"/>
          </a:p>
          <a:p>
            <a:pPr algn="ctr">
              <a:buFontTx/>
              <a:buNone/>
            </a:pP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85800"/>
          </a:xfrm>
        </p:spPr>
        <p:txBody>
          <a:bodyPr/>
          <a:lstStyle/>
          <a:p>
            <a:r>
              <a:rPr lang="en-US" sz="4600" u="sng" dirty="0" smtClean="0"/>
              <a:t>Efficient Partial Customization</a:t>
            </a:r>
            <a:endParaRPr lang="en-US" sz="4600" u="sng" dirty="0"/>
          </a:p>
        </p:txBody>
      </p:sp>
      <p:sp>
        <p:nvSpPr>
          <p:cNvPr id="3" name="Content Placeholder 2"/>
          <p:cNvSpPr>
            <a:spLocks noGrp="1"/>
          </p:cNvSpPr>
          <p:nvPr>
            <p:ph idx="1"/>
          </p:nvPr>
        </p:nvSpPr>
        <p:spPr>
          <a:xfrm>
            <a:off x="304800" y="914400"/>
            <a:ext cx="8610600" cy="5715000"/>
          </a:xfrm>
        </p:spPr>
        <p:txBody>
          <a:bodyPr/>
          <a:lstStyle/>
          <a:p>
            <a:pPr marL="0" indent="0">
              <a:spcBef>
                <a:spcPts val="0"/>
              </a:spcBef>
              <a:buNone/>
            </a:pPr>
            <a:r>
              <a:rPr lang="en-US" sz="3400" dirty="0" smtClean="0">
                <a:solidFill>
                  <a:schemeClr val="tx1"/>
                </a:solidFill>
                <a:effectLst/>
              </a:rPr>
              <a:t>Okay, so how can </a:t>
            </a:r>
            <a:r>
              <a:rPr lang="en-US" sz="3400" b="1" i="1" dirty="0" smtClean="0">
                <a:effectLst/>
              </a:rPr>
              <a:t>just </a:t>
            </a:r>
            <a:r>
              <a:rPr lang="en-US" sz="3400" b="1" i="1" dirty="0" smtClean="0">
                <a:solidFill>
                  <a:schemeClr val="tx1"/>
                </a:solidFill>
                <a:effectLst/>
              </a:rPr>
              <a:t>public school choice </a:t>
            </a:r>
            <a:r>
              <a:rPr lang="en-US" sz="3400" dirty="0" smtClean="0">
                <a:solidFill>
                  <a:schemeClr val="tx1"/>
                </a:solidFill>
                <a:effectLst/>
              </a:rPr>
              <a:t>better match student characteristics to the schooling professionals best able to address them?</a:t>
            </a:r>
          </a:p>
          <a:p>
            <a:pPr marL="0" indent="0">
              <a:spcBef>
                <a:spcPts val="0"/>
              </a:spcBef>
              <a:buNone/>
            </a:pPr>
            <a:endParaRPr lang="en-US" sz="2000" dirty="0">
              <a:effectLst/>
            </a:endParaRPr>
          </a:p>
          <a:p>
            <a:pPr marL="0" indent="0">
              <a:spcBef>
                <a:spcPts val="0"/>
              </a:spcBef>
              <a:buNone/>
            </a:pPr>
            <a:r>
              <a:rPr lang="en-US" sz="3100" b="1" dirty="0" smtClean="0">
                <a:effectLst/>
              </a:rPr>
              <a:t>W</a:t>
            </a:r>
            <a:r>
              <a:rPr lang="en-US" sz="3100" b="1" dirty="0" smtClean="0">
                <a:solidFill>
                  <a:schemeClr val="tx1"/>
                </a:solidFill>
                <a:effectLst/>
              </a:rPr>
              <a:t>e </a:t>
            </a:r>
            <a:r>
              <a:rPr lang="en-US" sz="3100" b="1" dirty="0">
                <a:solidFill>
                  <a:schemeClr val="tx1"/>
                </a:solidFill>
                <a:effectLst/>
              </a:rPr>
              <a:t>could do much more with a combination of private and public school choice, but I understand the need to </a:t>
            </a:r>
            <a:r>
              <a:rPr lang="en-US" sz="3100" b="1" dirty="0" smtClean="0">
                <a:solidFill>
                  <a:schemeClr val="tx1"/>
                </a:solidFill>
                <a:effectLst/>
              </a:rPr>
              <a:t>do as </a:t>
            </a:r>
            <a:r>
              <a:rPr lang="en-US" sz="3100" b="1" dirty="0">
                <a:solidFill>
                  <a:schemeClr val="tx1"/>
                </a:solidFill>
                <a:effectLst/>
              </a:rPr>
              <a:t>much as is politically possible very quickly, which may not </a:t>
            </a:r>
            <a:r>
              <a:rPr lang="en-US" sz="3100" b="1" dirty="0" smtClean="0">
                <a:effectLst/>
              </a:rPr>
              <a:t>allow</a:t>
            </a:r>
            <a:r>
              <a:rPr lang="en-US" sz="3100" b="1" dirty="0" smtClean="0">
                <a:solidFill>
                  <a:schemeClr val="tx1"/>
                </a:solidFill>
                <a:effectLst/>
              </a:rPr>
              <a:t> </a:t>
            </a:r>
            <a:r>
              <a:rPr lang="en-US" sz="3100" b="1" dirty="0">
                <a:solidFill>
                  <a:schemeClr val="tx1"/>
                </a:solidFill>
                <a:effectLst/>
              </a:rPr>
              <a:t>the best options, which by the way </a:t>
            </a:r>
            <a:r>
              <a:rPr lang="en-US" sz="3100" b="1" dirty="0" smtClean="0">
                <a:solidFill>
                  <a:schemeClr val="tx1"/>
                </a:solidFill>
                <a:effectLst/>
              </a:rPr>
              <a:t>do </a:t>
            </a:r>
            <a:r>
              <a:rPr lang="en-US" sz="3100" b="1" dirty="0">
                <a:solidFill>
                  <a:schemeClr val="tx1"/>
                </a:solidFill>
                <a:effectLst/>
              </a:rPr>
              <a:t>not include vouchers – okay, properly configured – but at their very best </a:t>
            </a:r>
            <a:r>
              <a:rPr lang="en-US" sz="3100" b="1" dirty="0" smtClean="0">
                <a:solidFill>
                  <a:schemeClr val="tx1"/>
                </a:solidFill>
                <a:effectLst/>
              </a:rPr>
              <a:t>vouchers are inferior </a:t>
            </a:r>
            <a:r>
              <a:rPr lang="en-US" sz="3100" b="1" dirty="0">
                <a:solidFill>
                  <a:schemeClr val="tx1"/>
                </a:solidFill>
                <a:effectLst/>
              </a:rPr>
              <a:t>to the best configured tuition tax credits and education savings accounts</a:t>
            </a:r>
            <a:r>
              <a:rPr lang="en-US" sz="3100" b="1" dirty="0" smtClean="0">
                <a:solidFill>
                  <a:schemeClr val="tx1"/>
                </a:solidFill>
                <a:effectLst/>
              </a:rPr>
              <a:t>.</a:t>
            </a:r>
            <a:endParaRPr lang="en-US" sz="3100" b="1" dirty="0">
              <a:solidFill>
                <a:schemeClr val="tx1"/>
              </a:solidFill>
              <a:effectLst/>
            </a:endParaRPr>
          </a:p>
        </p:txBody>
      </p:sp>
    </p:spTree>
    <p:extLst>
      <p:ext uri="{BB962C8B-B14F-4D97-AF65-F5344CB8AC3E}">
        <p14:creationId xmlns:p14="http://schemas.microsoft.com/office/powerpoint/2010/main" val="352234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lstStyle/>
          <a:p>
            <a:r>
              <a:rPr lang="en-US" u="sng" dirty="0" smtClean="0"/>
              <a:t>A High-Performing Public School Choice – Only Reform Strategy</a:t>
            </a:r>
            <a:endParaRPr lang="en-US" u="sng" dirty="0"/>
          </a:p>
        </p:txBody>
      </p:sp>
      <p:sp>
        <p:nvSpPr>
          <p:cNvPr id="3" name="Content Placeholder 2"/>
          <p:cNvSpPr>
            <a:spLocks noGrp="1"/>
          </p:cNvSpPr>
          <p:nvPr>
            <p:ph idx="1"/>
          </p:nvPr>
        </p:nvSpPr>
        <p:spPr>
          <a:xfrm>
            <a:off x="228600" y="1676400"/>
            <a:ext cx="8686800" cy="4953000"/>
          </a:xfrm>
        </p:spPr>
        <p:txBody>
          <a:bodyPr/>
          <a:lstStyle/>
          <a:p>
            <a:pPr marL="0" indent="0">
              <a:spcBef>
                <a:spcPts val="0"/>
              </a:spcBef>
              <a:buNone/>
            </a:pPr>
            <a:r>
              <a:rPr lang="en-US" sz="4400" dirty="0">
                <a:solidFill>
                  <a:schemeClr val="tx1"/>
                </a:solidFill>
                <a:effectLst/>
                <a:latin typeface="+mn-lt"/>
                <a:ea typeface="+mn-ea"/>
                <a:cs typeface="+mn-cs"/>
              </a:rPr>
              <a:t>We can do a lot with just the known public school choice options:</a:t>
            </a:r>
          </a:p>
          <a:p>
            <a:pPr marL="0" indent="0">
              <a:spcBef>
                <a:spcPts val="0"/>
              </a:spcBef>
              <a:buNone/>
            </a:pPr>
            <a:r>
              <a:rPr lang="en-US" sz="2800" dirty="0">
                <a:solidFill>
                  <a:schemeClr val="tx1"/>
                </a:solidFill>
                <a:effectLst/>
                <a:latin typeface="+mn-lt"/>
                <a:ea typeface="+mn-ea"/>
                <a:cs typeface="+mn-cs"/>
              </a:rPr>
              <a:t> </a:t>
            </a:r>
          </a:p>
          <a:p>
            <a:pPr marL="0" indent="0">
              <a:spcBef>
                <a:spcPts val="0"/>
              </a:spcBef>
              <a:buNone/>
            </a:pPr>
            <a:r>
              <a:rPr lang="en-US" sz="3300" dirty="0">
                <a:solidFill>
                  <a:schemeClr val="tx1"/>
                </a:solidFill>
                <a:effectLst/>
                <a:latin typeface="+mn-lt"/>
                <a:ea typeface="+mn-ea"/>
                <a:cs typeface="+mn-cs"/>
              </a:rPr>
              <a:t>Loosen the grip of attendance areas and urge some </a:t>
            </a:r>
            <a:r>
              <a:rPr lang="en-US" sz="3300" dirty="0" smtClean="0">
                <a:solidFill>
                  <a:schemeClr val="tx1"/>
                </a:solidFill>
                <a:effectLst/>
                <a:latin typeface="+mn-lt"/>
                <a:ea typeface="+mn-ea"/>
                <a:cs typeface="+mn-cs"/>
              </a:rPr>
              <a:t>school-level specialization </a:t>
            </a:r>
            <a:r>
              <a:rPr lang="en-US" sz="3300" dirty="0">
                <a:solidFill>
                  <a:schemeClr val="tx1"/>
                </a:solidFill>
                <a:effectLst/>
                <a:latin typeface="+mn-lt"/>
                <a:ea typeface="+mn-ea"/>
                <a:cs typeface="+mn-cs"/>
              </a:rPr>
              <a:t>to create choice among genuine choices, as much as possible, within the limitations of the inertia created by </a:t>
            </a:r>
            <a:r>
              <a:rPr lang="en-US" sz="3300" dirty="0" smtClean="0">
                <a:solidFill>
                  <a:schemeClr val="tx1"/>
                </a:solidFill>
                <a:effectLst/>
                <a:latin typeface="+mn-lt"/>
                <a:ea typeface="+mn-ea"/>
                <a:cs typeface="+mn-cs"/>
              </a:rPr>
              <a:t>‘choosing’ the attendance zone of the best </a:t>
            </a:r>
            <a:r>
              <a:rPr lang="en-US" sz="3300" dirty="0">
                <a:solidFill>
                  <a:schemeClr val="tx1"/>
                </a:solidFill>
                <a:effectLst/>
                <a:latin typeface="+mn-lt"/>
                <a:ea typeface="+mn-ea"/>
                <a:cs typeface="+mn-cs"/>
              </a:rPr>
              <a:t>comprehensive campus within their means and near where they work</a:t>
            </a:r>
            <a:r>
              <a:rPr lang="en-US" sz="3300" dirty="0" smtClean="0">
                <a:solidFill>
                  <a:schemeClr val="tx1"/>
                </a:solidFill>
                <a:effectLst/>
                <a:latin typeface="+mn-lt"/>
                <a:ea typeface="+mn-ea"/>
                <a:cs typeface="+mn-cs"/>
              </a:rPr>
              <a:t>.</a:t>
            </a:r>
            <a:endParaRPr lang="en-US" sz="3300" dirty="0">
              <a:solidFill>
                <a:schemeClr val="tx1"/>
              </a:solidFill>
              <a:effectLst/>
              <a:latin typeface="+mn-lt"/>
              <a:ea typeface="+mn-ea"/>
              <a:cs typeface="+mn-cs"/>
            </a:endParaRPr>
          </a:p>
        </p:txBody>
      </p:sp>
    </p:spTree>
    <p:extLst>
      <p:ext uri="{BB962C8B-B14F-4D97-AF65-F5344CB8AC3E}">
        <p14:creationId xmlns:p14="http://schemas.microsoft.com/office/powerpoint/2010/main" val="394828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14400"/>
          </a:xfrm>
        </p:spPr>
        <p:txBody>
          <a:bodyPr/>
          <a:lstStyle/>
          <a:p>
            <a:r>
              <a:rPr lang="en-US" sz="4000" u="sng" dirty="0" smtClean="0"/>
              <a:t>Key Public School Choice Challenges</a:t>
            </a:r>
            <a:endParaRPr lang="en-US" sz="4000" u="sng" dirty="0"/>
          </a:p>
        </p:txBody>
      </p:sp>
      <p:sp>
        <p:nvSpPr>
          <p:cNvPr id="3" name="Content Placeholder 2"/>
          <p:cNvSpPr>
            <a:spLocks noGrp="1"/>
          </p:cNvSpPr>
          <p:nvPr>
            <p:ph idx="1"/>
          </p:nvPr>
        </p:nvSpPr>
        <p:spPr>
          <a:xfrm>
            <a:off x="304800" y="1219200"/>
            <a:ext cx="8534400" cy="5334000"/>
          </a:xfrm>
        </p:spPr>
        <p:txBody>
          <a:bodyPr/>
          <a:lstStyle/>
          <a:p>
            <a:pPr marL="0" indent="0">
              <a:buNone/>
            </a:pPr>
            <a:r>
              <a:rPr lang="en-US" dirty="0">
                <a:solidFill>
                  <a:schemeClr val="tx1"/>
                </a:solidFill>
                <a:effectLst/>
                <a:latin typeface="+mn-lt"/>
                <a:ea typeface="+mn-ea"/>
                <a:cs typeface="+mn-cs"/>
              </a:rPr>
              <a:t>Big problem of substantially – but not totally – similar </a:t>
            </a:r>
            <a:r>
              <a:rPr lang="en-US" dirty="0" smtClean="0">
                <a:solidFill>
                  <a:schemeClr val="tx1"/>
                </a:solidFill>
                <a:effectLst/>
                <a:latin typeface="+mn-lt"/>
                <a:ea typeface="+mn-ea"/>
                <a:cs typeface="+mn-cs"/>
              </a:rPr>
              <a:t>public alternatives</a:t>
            </a:r>
            <a:r>
              <a:rPr lang="en-US" dirty="0">
                <a:solidFill>
                  <a:schemeClr val="tx1"/>
                </a:solidFill>
                <a:effectLst/>
                <a:latin typeface="+mn-lt"/>
                <a:ea typeface="+mn-ea"/>
                <a:cs typeface="+mn-cs"/>
              </a:rPr>
              <a:t>; comprehensive campuses all aiming to do the same thing in the same way, but some are better at it than others; generating the all-too-well-known zip code effect in the process.</a:t>
            </a:r>
          </a:p>
          <a:p>
            <a:pPr marL="0" indent="0">
              <a:buNone/>
            </a:pPr>
            <a:endParaRPr lang="en-US" sz="2800" dirty="0">
              <a:solidFill>
                <a:schemeClr val="tx1"/>
              </a:solidFill>
              <a:effectLst/>
              <a:latin typeface="+mn-lt"/>
              <a:ea typeface="+mn-ea"/>
              <a:cs typeface="+mn-cs"/>
            </a:endParaRPr>
          </a:p>
          <a:p>
            <a:pPr marL="0" indent="0">
              <a:buNone/>
            </a:pPr>
            <a:r>
              <a:rPr lang="en-US" sz="3600" dirty="0" smtClean="0">
                <a:solidFill>
                  <a:schemeClr val="tx1"/>
                </a:solidFill>
                <a:effectLst/>
              </a:rPr>
              <a:t>Re-Define the Purpose of Magnet </a:t>
            </a:r>
            <a:r>
              <a:rPr lang="en-US" sz="3600" dirty="0" smtClean="0">
                <a:effectLst/>
              </a:rPr>
              <a:t>S</a:t>
            </a:r>
            <a:r>
              <a:rPr lang="en-US" sz="3600" dirty="0" smtClean="0">
                <a:solidFill>
                  <a:schemeClr val="tx1"/>
                </a:solidFill>
                <a:effectLst/>
              </a:rPr>
              <a:t>chools minus its initial sole </a:t>
            </a:r>
            <a:r>
              <a:rPr lang="en-US" sz="3600" dirty="0">
                <a:solidFill>
                  <a:schemeClr val="tx1"/>
                </a:solidFill>
                <a:effectLst/>
              </a:rPr>
              <a:t>motivation of </a:t>
            </a:r>
            <a:r>
              <a:rPr lang="en-US" sz="3600" dirty="0" smtClean="0">
                <a:solidFill>
                  <a:schemeClr val="tx1"/>
                </a:solidFill>
                <a:effectLst/>
              </a:rPr>
              <a:t>integration improvement </a:t>
            </a:r>
            <a:r>
              <a:rPr lang="en-US" sz="3600" dirty="0">
                <a:solidFill>
                  <a:schemeClr val="tx1"/>
                </a:solidFill>
                <a:effectLst/>
              </a:rPr>
              <a:t>w/o </a:t>
            </a:r>
            <a:r>
              <a:rPr lang="en-US" sz="3600" dirty="0" smtClean="0">
                <a:solidFill>
                  <a:schemeClr val="tx1"/>
                </a:solidFill>
                <a:effectLst/>
              </a:rPr>
              <a:t>busing.  At </a:t>
            </a:r>
            <a:r>
              <a:rPr lang="en-US" sz="3600" dirty="0">
                <a:solidFill>
                  <a:schemeClr val="tx1"/>
                </a:solidFill>
                <a:effectLst/>
              </a:rPr>
              <a:t>least </a:t>
            </a:r>
            <a:r>
              <a:rPr lang="en-US" sz="3600" dirty="0" smtClean="0">
                <a:solidFill>
                  <a:schemeClr val="tx1"/>
                </a:solidFill>
                <a:effectLst/>
              </a:rPr>
              <a:t>deploy the </a:t>
            </a:r>
            <a:r>
              <a:rPr lang="en-US" sz="3600" dirty="0">
                <a:solidFill>
                  <a:schemeClr val="tx1"/>
                </a:solidFill>
                <a:effectLst/>
              </a:rPr>
              <a:t>obvious subject themes</a:t>
            </a:r>
            <a:r>
              <a:rPr lang="en-US" sz="3600" dirty="0" smtClean="0">
                <a:solidFill>
                  <a:schemeClr val="tx1"/>
                </a:solidFill>
                <a:effectLst/>
              </a:rPr>
              <a:t>.</a:t>
            </a:r>
            <a:endParaRPr lang="en-US" sz="3600" dirty="0">
              <a:solidFill>
                <a:schemeClr val="tx1"/>
              </a:solidFill>
              <a:effectLst/>
            </a:endParaRPr>
          </a:p>
        </p:txBody>
      </p:sp>
    </p:spTree>
    <p:extLst>
      <p:ext uri="{BB962C8B-B14F-4D97-AF65-F5344CB8AC3E}">
        <p14:creationId xmlns:p14="http://schemas.microsoft.com/office/powerpoint/2010/main" val="9769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14400"/>
          </a:xfrm>
        </p:spPr>
        <p:txBody>
          <a:bodyPr/>
          <a:lstStyle/>
          <a:p>
            <a:r>
              <a:rPr lang="en-US" u="sng" dirty="0" smtClean="0"/>
              <a:t>Biggest, Most Important Challenge</a:t>
            </a:r>
            <a:endParaRPr lang="en-US" u="sng" dirty="0"/>
          </a:p>
        </p:txBody>
      </p:sp>
      <p:sp>
        <p:nvSpPr>
          <p:cNvPr id="3" name="Content Placeholder 2"/>
          <p:cNvSpPr>
            <a:spLocks noGrp="1"/>
          </p:cNvSpPr>
          <p:nvPr>
            <p:ph idx="1"/>
          </p:nvPr>
        </p:nvSpPr>
        <p:spPr>
          <a:xfrm>
            <a:off x="304800" y="1219200"/>
            <a:ext cx="8610600" cy="5257800"/>
          </a:xfrm>
        </p:spPr>
        <p:txBody>
          <a:bodyPr/>
          <a:lstStyle/>
          <a:p>
            <a:pPr marL="0" indent="0">
              <a:spcBef>
                <a:spcPts val="0"/>
              </a:spcBef>
              <a:buNone/>
            </a:pPr>
            <a:r>
              <a:rPr lang="en-US" sz="3700" dirty="0" smtClean="0"/>
              <a:t>Conversion of Chartering from School Chance at the Fringe to School Choice for All</a:t>
            </a:r>
          </a:p>
          <a:p>
            <a:pPr marL="0" indent="0">
              <a:spcBef>
                <a:spcPts val="0"/>
              </a:spcBef>
              <a:buNone/>
            </a:pPr>
            <a:endParaRPr lang="en-US" sz="3600" dirty="0"/>
          </a:p>
          <a:p>
            <a:pPr marL="0" indent="0">
              <a:spcBef>
                <a:spcPts val="0"/>
              </a:spcBef>
              <a:buNone/>
            </a:pPr>
            <a:r>
              <a:rPr lang="en-US" sz="3900" dirty="0" smtClean="0"/>
              <a:t>Nearly All States Allow Some Chartered Public Schools (CPS), but only a few states begin to scratch the surface of its potential.</a:t>
            </a:r>
          </a:p>
          <a:p>
            <a:pPr marL="0" indent="0">
              <a:spcBef>
                <a:spcPts val="0"/>
              </a:spcBef>
              <a:buNone/>
            </a:pPr>
            <a:endParaRPr lang="en-US" sz="3600" dirty="0"/>
          </a:p>
          <a:p>
            <a:pPr marL="0" indent="0">
              <a:spcBef>
                <a:spcPts val="0"/>
              </a:spcBef>
              <a:buNone/>
            </a:pPr>
            <a:r>
              <a:rPr lang="en-US" sz="3900" dirty="0" smtClean="0"/>
              <a:t>Texas needs to </a:t>
            </a:r>
            <a:r>
              <a:rPr lang="en-US" sz="3900" b="1" dirty="0" smtClean="0"/>
              <a:t>START</a:t>
            </a:r>
            <a:r>
              <a:rPr lang="en-US" sz="3900" dirty="0" smtClean="0"/>
              <a:t> with a Reform of its Charter Law to Match the Best Existing.</a:t>
            </a:r>
            <a:endParaRPr lang="en-US" sz="3900" dirty="0"/>
          </a:p>
        </p:txBody>
      </p:sp>
    </p:spTree>
    <p:extLst>
      <p:ext uri="{BB962C8B-B14F-4D97-AF65-F5344CB8AC3E}">
        <p14:creationId xmlns:p14="http://schemas.microsoft.com/office/powerpoint/2010/main" val="232362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85800"/>
          </a:xfrm>
        </p:spPr>
        <p:txBody>
          <a:bodyPr/>
          <a:lstStyle/>
          <a:p>
            <a:r>
              <a:rPr lang="en-US" u="sng" dirty="0" smtClean="0"/>
              <a:t>Need to Do Much Better than That</a:t>
            </a:r>
            <a:endParaRPr lang="en-US" u="sng" dirty="0"/>
          </a:p>
        </p:txBody>
      </p:sp>
      <p:sp>
        <p:nvSpPr>
          <p:cNvPr id="3" name="Content Placeholder 2"/>
          <p:cNvSpPr>
            <a:spLocks noGrp="1"/>
          </p:cNvSpPr>
          <p:nvPr>
            <p:ph idx="1"/>
          </p:nvPr>
        </p:nvSpPr>
        <p:spPr>
          <a:xfrm>
            <a:off x="381000" y="990600"/>
            <a:ext cx="8458200" cy="5562600"/>
          </a:xfrm>
        </p:spPr>
        <p:txBody>
          <a:bodyPr/>
          <a:lstStyle/>
          <a:p>
            <a:pPr marL="0" indent="0">
              <a:spcBef>
                <a:spcPts val="0"/>
              </a:spcBef>
              <a:buNone/>
            </a:pPr>
            <a:r>
              <a:rPr lang="en-US" sz="3400" dirty="0">
                <a:solidFill>
                  <a:schemeClr val="tx1"/>
                </a:solidFill>
                <a:effectLst/>
                <a:latin typeface="+mn-lt"/>
                <a:ea typeface="+mn-ea"/>
                <a:cs typeface="+mn-cs"/>
              </a:rPr>
              <a:t>PLEASE break new ground by allowing top-off </a:t>
            </a:r>
            <a:r>
              <a:rPr lang="en-US" sz="3400" dirty="0" smtClean="0">
                <a:solidFill>
                  <a:schemeClr val="tx1"/>
                </a:solidFill>
                <a:effectLst/>
                <a:latin typeface="+mn-lt"/>
                <a:ea typeface="+mn-ea"/>
                <a:cs typeface="+mn-cs"/>
              </a:rPr>
              <a:t>fees – maybe regulated until </a:t>
            </a:r>
            <a:r>
              <a:rPr lang="en-US" sz="3400" dirty="0" smtClean="0">
                <a:effectLst/>
              </a:rPr>
              <a:t>enough</a:t>
            </a:r>
            <a:r>
              <a:rPr lang="en-US" sz="3400" dirty="0" smtClean="0">
                <a:solidFill>
                  <a:schemeClr val="tx1"/>
                </a:solidFill>
                <a:effectLst/>
                <a:latin typeface="+mn-lt"/>
                <a:ea typeface="+mn-ea"/>
                <a:cs typeface="+mn-cs"/>
              </a:rPr>
              <a:t> competition exists - </a:t>
            </a:r>
            <a:r>
              <a:rPr lang="en-US" sz="3400" dirty="0">
                <a:solidFill>
                  <a:schemeClr val="tx1"/>
                </a:solidFill>
                <a:effectLst/>
                <a:latin typeface="+mn-lt"/>
                <a:ea typeface="+mn-ea"/>
                <a:cs typeface="+mn-cs"/>
              </a:rPr>
              <a:t>to enlarge the potential menu past what can be produced for less </a:t>
            </a:r>
            <a:r>
              <a:rPr lang="en-US" sz="3400" dirty="0" smtClean="0">
                <a:solidFill>
                  <a:schemeClr val="tx1"/>
                </a:solidFill>
                <a:effectLst/>
                <a:latin typeface="+mn-lt"/>
                <a:ea typeface="+mn-ea"/>
                <a:cs typeface="+mn-cs"/>
              </a:rPr>
              <a:t>(</a:t>
            </a:r>
            <a:r>
              <a:rPr lang="en-US" sz="3400" dirty="0">
                <a:solidFill>
                  <a:schemeClr val="tx1"/>
                </a:solidFill>
                <a:effectLst/>
                <a:latin typeface="+mn-lt"/>
                <a:ea typeface="+mn-ea"/>
                <a:cs typeface="+mn-cs"/>
              </a:rPr>
              <a:t>end price control</a:t>
            </a:r>
            <a:r>
              <a:rPr lang="en-US" sz="3400" dirty="0" smtClean="0">
                <a:solidFill>
                  <a:schemeClr val="tx1"/>
                </a:solidFill>
                <a:effectLst/>
                <a:latin typeface="+mn-lt"/>
                <a:ea typeface="+mn-ea"/>
                <a:cs typeface="+mn-cs"/>
              </a:rPr>
              <a:t>) than the public per pupil funding level.</a:t>
            </a:r>
            <a:endParaRPr lang="en-US" sz="3400" dirty="0">
              <a:solidFill>
                <a:schemeClr val="tx1"/>
              </a:solidFill>
              <a:effectLst/>
              <a:latin typeface="+mn-lt"/>
              <a:ea typeface="+mn-ea"/>
              <a:cs typeface="+mn-cs"/>
            </a:endParaRPr>
          </a:p>
          <a:p>
            <a:pPr marL="0" indent="0">
              <a:spcBef>
                <a:spcPts val="0"/>
              </a:spcBef>
              <a:buNone/>
            </a:pPr>
            <a:endParaRPr lang="en-US" sz="2000" dirty="0">
              <a:solidFill>
                <a:schemeClr val="tx1"/>
              </a:solidFill>
              <a:effectLst/>
              <a:latin typeface="+mn-lt"/>
              <a:ea typeface="+mn-ea"/>
              <a:cs typeface="+mn-cs"/>
            </a:endParaRPr>
          </a:p>
          <a:p>
            <a:pPr marL="0" indent="0">
              <a:spcBef>
                <a:spcPts val="0"/>
              </a:spcBef>
              <a:buNone/>
            </a:pPr>
            <a:r>
              <a:rPr lang="en-US" sz="3400" dirty="0">
                <a:solidFill>
                  <a:schemeClr val="tx1"/>
                </a:solidFill>
                <a:effectLst/>
              </a:rPr>
              <a:t>The presence of top-off fees for some CPS should </a:t>
            </a:r>
            <a:r>
              <a:rPr lang="en-US" sz="3400" u="sng" dirty="0">
                <a:solidFill>
                  <a:schemeClr val="tx1"/>
                </a:solidFill>
                <a:effectLst/>
              </a:rPr>
              <a:t>not</a:t>
            </a:r>
            <a:r>
              <a:rPr lang="en-US" sz="3400" dirty="0">
                <a:solidFill>
                  <a:schemeClr val="tx1"/>
                </a:solidFill>
                <a:effectLst/>
              </a:rPr>
              <a:t> be seen as inequitable because the CPS that charge them would not </a:t>
            </a:r>
            <a:r>
              <a:rPr lang="en-US" sz="3400" dirty="0" smtClean="0">
                <a:solidFill>
                  <a:schemeClr val="tx1"/>
                </a:solidFill>
                <a:effectLst/>
              </a:rPr>
              <a:t>exist, </a:t>
            </a:r>
            <a:r>
              <a:rPr lang="en-US" sz="3400" dirty="0">
                <a:solidFill>
                  <a:schemeClr val="tx1"/>
                </a:solidFill>
                <a:effectLst/>
              </a:rPr>
              <a:t>or </a:t>
            </a:r>
            <a:r>
              <a:rPr lang="en-US" sz="3400" dirty="0" smtClean="0">
                <a:solidFill>
                  <a:schemeClr val="tx1"/>
                </a:solidFill>
                <a:effectLst/>
              </a:rPr>
              <a:t>would be </a:t>
            </a:r>
            <a:r>
              <a:rPr lang="en-US" sz="3400" dirty="0">
                <a:solidFill>
                  <a:schemeClr val="tx1"/>
                </a:solidFill>
                <a:effectLst/>
              </a:rPr>
              <a:t>‘closed’ by long </a:t>
            </a:r>
            <a:r>
              <a:rPr lang="en-US" sz="3400" dirty="0" smtClean="0">
                <a:solidFill>
                  <a:schemeClr val="tx1"/>
                </a:solidFill>
                <a:effectLst/>
              </a:rPr>
              <a:t>waitlists, </a:t>
            </a:r>
            <a:r>
              <a:rPr lang="en-US" sz="3400" dirty="0">
                <a:solidFill>
                  <a:schemeClr val="tx1"/>
                </a:solidFill>
                <a:effectLst/>
              </a:rPr>
              <a:t>but for </a:t>
            </a:r>
            <a:r>
              <a:rPr lang="en-US" sz="3400" dirty="0" smtClean="0">
                <a:effectLst/>
              </a:rPr>
              <a:t>an</a:t>
            </a:r>
            <a:r>
              <a:rPr lang="en-US" sz="3400" dirty="0" smtClean="0">
                <a:solidFill>
                  <a:schemeClr val="tx1"/>
                </a:solidFill>
                <a:effectLst/>
              </a:rPr>
              <a:t> </a:t>
            </a:r>
            <a:r>
              <a:rPr lang="en-US" sz="3400" dirty="0">
                <a:solidFill>
                  <a:schemeClr val="tx1"/>
                </a:solidFill>
                <a:effectLst/>
              </a:rPr>
              <a:t>ability to make ends meet with the top off fees</a:t>
            </a:r>
            <a:r>
              <a:rPr lang="en-US" sz="3400" dirty="0" smtClean="0">
                <a:solidFill>
                  <a:schemeClr val="tx1"/>
                </a:solidFill>
                <a:effectLst/>
              </a:rPr>
              <a:t>.</a:t>
            </a:r>
            <a:endParaRPr lang="en-US" sz="3400" dirty="0">
              <a:solidFill>
                <a:schemeClr val="tx1"/>
              </a:solidFill>
              <a:effectLst/>
            </a:endParaRPr>
          </a:p>
        </p:txBody>
      </p:sp>
    </p:spTree>
    <p:extLst>
      <p:ext uri="{BB962C8B-B14F-4D97-AF65-F5344CB8AC3E}">
        <p14:creationId xmlns:p14="http://schemas.microsoft.com/office/powerpoint/2010/main" val="186833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lstStyle/>
          <a:p>
            <a:r>
              <a:rPr lang="en-US" u="sng" dirty="0" smtClean="0"/>
              <a:t>The Policy Entrepreneur  Leadership Challenge</a:t>
            </a:r>
            <a:r>
              <a:rPr lang="en-US" dirty="0" smtClean="0"/>
              <a:t> - A</a:t>
            </a:r>
            <a:endParaRPr lang="en-US" dirty="0"/>
          </a:p>
        </p:txBody>
      </p:sp>
      <p:sp>
        <p:nvSpPr>
          <p:cNvPr id="3" name="Content Placeholder 2"/>
          <p:cNvSpPr>
            <a:spLocks noGrp="1"/>
          </p:cNvSpPr>
          <p:nvPr>
            <p:ph idx="1"/>
          </p:nvPr>
        </p:nvSpPr>
        <p:spPr>
          <a:xfrm>
            <a:off x="304800" y="1524000"/>
            <a:ext cx="8534400" cy="5029200"/>
          </a:xfrm>
        </p:spPr>
        <p:txBody>
          <a:bodyPr/>
          <a:lstStyle/>
          <a:p>
            <a:pPr marL="0" indent="0">
              <a:spcBef>
                <a:spcPts val="0"/>
              </a:spcBef>
              <a:buNone/>
            </a:pPr>
            <a:r>
              <a:rPr lang="en-US" dirty="0" smtClean="0">
                <a:solidFill>
                  <a:schemeClr val="tx1"/>
                </a:solidFill>
                <a:effectLst/>
                <a:latin typeface="+mn-lt"/>
                <a:ea typeface="+mn-ea"/>
                <a:cs typeface="+mn-cs"/>
              </a:rPr>
              <a:t>Yes, allowing top-off fees means that not all of the public choices will be free to all.  Indeed, </a:t>
            </a:r>
            <a:r>
              <a:rPr lang="en-US" dirty="0">
                <a:solidFill>
                  <a:schemeClr val="tx1"/>
                </a:solidFill>
                <a:effectLst/>
                <a:latin typeface="+mn-lt"/>
                <a:ea typeface="+mn-ea"/>
                <a:cs typeface="+mn-cs"/>
              </a:rPr>
              <a:t>a-some-choices-not-free issue will be massively </a:t>
            </a:r>
            <a:r>
              <a:rPr lang="en-US" dirty="0" err="1">
                <a:solidFill>
                  <a:schemeClr val="tx1"/>
                </a:solidFill>
                <a:effectLst/>
                <a:latin typeface="+mn-lt"/>
                <a:ea typeface="+mn-ea"/>
                <a:cs typeface="+mn-cs"/>
              </a:rPr>
              <a:t>demagogued</a:t>
            </a:r>
            <a:r>
              <a:rPr lang="en-US" dirty="0">
                <a:solidFill>
                  <a:schemeClr val="tx1"/>
                </a:solidFill>
                <a:effectLst/>
                <a:latin typeface="+mn-lt"/>
                <a:ea typeface="+mn-ea"/>
                <a:cs typeface="+mn-cs"/>
              </a:rPr>
              <a:t>.  </a:t>
            </a:r>
            <a:endParaRPr lang="en-US" dirty="0" smtClean="0">
              <a:solidFill>
                <a:schemeClr val="tx1"/>
              </a:solidFill>
              <a:effectLst/>
              <a:latin typeface="+mn-lt"/>
              <a:ea typeface="+mn-ea"/>
              <a:cs typeface="+mn-cs"/>
            </a:endParaRPr>
          </a:p>
          <a:p>
            <a:pPr marL="0" indent="0">
              <a:spcBef>
                <a:spcPts val="0"/>
              </a:spcBef>
              <a:buNone/>
            </a:pPr>
            <a:endParaRPr lang="en-US" sz="2400" dirty="0" smtClean="0">
              <a:solidFill>
                <a:schemeClr val="tx1"/>
              </a:solidFill>
              <a:effectLst/>
              <a:latin typeface="+mn-lt"/>
              <a:ea typeface="+mn-ea"/>
              <a:cs typeface="+mn-cs"/>
            </a:endParaRPr>
          </a:p>
          <a:p>
            <a:pPr marL="0" indent="0">
              <a:spcBef>
                <a:spcPts val="0"/>
              </a:spcBef>
              <a:buNone/>
            </a:pPr>
            <a:r>
              <a:rPr lang="en-US" sz="3600" dirty="0" smtClean="0">
                <a:solidFill>
                  <a:schemeClr val="tx1"/>
                </a:solidFill>
                <a:effectLst/>
                <a:latin typeface="+mn-lt"/>
                <a:ea typeface="+mn-ea"/>
                <a:cs typeface="+mn-cs"/>
              </a:rPr>
              <a:t>You </a:t>
            </a:r>
            <a:r>
              <a:rPr lang="en-US" sz="3600" dirty="0">
                <a:solidFill>
                  <a:schemeClr val="tx1"/>
                </a:solidFill>
                <a:effectLst/>
                <a:latin typeface="+mn-lt"/>
                <a:ea typeface="+mn-ea"/>
                <a:cs typeface="+mn-cs"/>
              </a:rPr>
              <a:t>can use that as an excuse to run from </a:t>
            </a:r>
            <a:r>
              <a:rPr lang="en-US" sz="3600" dirty="0" smtClean="0">
                <a:solidFill>
                  <a:schemeClr val="tx1"/>
                </a:solidFill>
                <a:effectLst/>
                <a:latin typeface="+mn-lt"/>
                <a:ea typeface="+mn-ea"/>
                <a:cs typeface="+mn-cs"/>
              </a:rPr>
              <a:t>it, </a:t>
            </a:r>
            <a:r>
              <a:rPr lang="en-US" sz="3600" dirty="0">
                <a:solidFill>
                  <a:schemeClr val="tx1"/>
                </a:solidFill>
                <a:effectLst/>
                <a:latin typeface="+mn-lt"/>
                <a:ea typeface="+mn-ea"/>
                <a:cs typeface="+mn-cs"/>
              </a:rPr>
              <a:t>or as an opportunity to be </a:t>
            </a:r>
            <a:r>
              <a:rPr lang="en-US" sz="3600" dirty="0" smtClean="0">
                <a:solidFill>
                  <a:schemeClr val="tx1"/>
                </a:solidFill>
                <a:effectLst/>
                <a:latin typeface="+mn-lt"/>
                <a:ea typeface="+mn-ea"/>
                <a:cs typeface="+mn-cs"/>
              </a:rPr>
              <a:t>among the </a:t>
            </a:r>
            <a:r>
              <a:rPr lang="en-US" sz="3600" dirty="0">
                <a:solidFill>
                  <a:schemeClr val="tx1"/>
                </a:solidFill>
                <a:effectLst/>
                <a:latin typeface="+mn-lt"/>
                <a:ea typeface="+mn-ea"/>
                <a:cs typeface="+mn-cs"/>
              </a:rPr>
              <a:t>first to </a:t>
            </a:r>
            <a:r>
              <a:rPr lang="en-US" sz="3600" dirty="0" smtClean="0">
                <a:solidFill>
                  <a:schemeClr val="tx1"/>
                </a:solidFill>
                <a:effectLst/>
                <a:latin typeface="+mn-lt"/>
                <a:ea typeface="+mn-ea"/>
                <a:cs typeface="+mn-cs"/>
              </a:rPr>
              <a:t>do something </a:t>
            </a:r>
            <a:r>
              <a:rPr lang="en-US" sz="3600" dirty="0">
                <a:solidFill>
                  <a:schemeClr val="tx1"/>
                </a:solidFill>
                <a:effectLst/>
                <a:latin typeface="+mn-lt"/>
                <a:ea typeface="+mn-ea"/>
                <a:cs typeface="+mn-cs"/>
              </a:rPr>
              <a:t>incredibly important.</a:t>
            </a:r>
          </a:p>
          <a:p>
            <a:pPr marL="0" indent="0">
              <a:spcBef>
                <a:spcPts val="0"/>
              </a:spcBef>
              <a:buNone/>
            </a:pPr>
            <a:endParaRPr lang="en-US" sz="2400" dirty="0" smtClean="0">
              <a:effectLst/>
            </a:endParaRPr>
          </a:p>
          <a:p>
            <a:pPr marL="0" indent="0">
              <a:spcBef>
                <a:spcPts val="0"/>
              </a:spcBef>
              <a:buNone/>
            </a:pPr>
            <a:r>
              <a:rPr lang="en-US" sz="3400" dirty="0" smtClean="0">
                <a:solidFill>
                  <a:schemeClr val="tx1"/>
                </a:solidFill>
                <a:effectLst/>
                <a:latin typeface="+mn-lt"/>
                <a:ea typeface="+mn-ea"/>
                <a:cs typeface="+mn-cs"/>
              </a:rPr>
              <a:t>Public </a:t>
            </a:r>
            <a:r>
              <a:rPr lang="en-US" sz="3400" dirty="0">
                <a:solidFill>
                  <a:schemeClr val="tx1"/>
                </a:solidFill>
                <a:effectLst/>
                <a:latin typeface="+mn-lt"/>
                <a:ea typeface="+mn-ea"/>
                <a:cs typeface="+mn-cs"/>
              </a:rPr>
              <a:t>and private sources that already exist can have means-testing funding of the top-off fees. </a:t>
            </a:r>
          </a:p>
        </p:txBody>
      </p:sp>
    </p:spTree>
    <p:extLst>
      <p:ext uri="{BB962C8B-B14F-4D97-AF65-F5344CB8AC3E}">
        <p14:creationId xmlns:p14="http://schemas.microsoft.com/office/powerpoint/2010/main" val="71164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lstStyle/>
          <a:p>
            <a:r>
              <a:rPr lang="en-US" u="sng" dirty="0" smtClean="0"/>
              <a:t>The Policy Entrepreneur  Leadership Challenge</a:t>
            </a:r>
            <a:r>
              <a:rPr lang="en-US" dirty="0" smtClean="0"/>
              <a:t> - B</a:t>
            </a:r>
            <a:endParaRPr lang="en-US" dirty="0"/>
          </a:p>
        </p:txBody>
      </p:sp>
      <p:sp>
        <p:nvSpPr>
          <p:cNvPr id="3" name="Content Placeholder 2"/>
          <p:cNvSpPr>
            <a:spLocks noGrp="1"/>
          </p:cNvSpPr>
          <p:nvPr>
            <p:ph idx="1"/>
          </p:nvPr>
        </p:nvSpPr>
        <p:spPr>
          <a:xfrm>
            <a:off x="457200" y="1676400"/>
            <a:ext cx="8305800" cy="4953000"/>
          </a:xfrm>
        </p:spPr>
        <p:txBody>
          <a:bodyPr/>
          <a:lstStyle/>
          <a:p>
            <a:pPr marL="0" indent="0">
              <a:spcBef>
                <a:spcPts val="0"/>
              </a:spcBef>
              <a:buNone/>
            </a:pPr>
            <a:r>
              <a:rPr lang="en-US" sz="4000" dirty="0">
                <a:solidFill>
                  <a:schemeClr val="tx1"/>
                </a:solidFill>
                <a:effectLst/>
                <a:latin typeface="+mn-lt"/>
                <a:ea typeface="+mn-ea"/>
                <a:cs typeface="+mn-cs"/>
              </a:rPr>
              <a:t>We need to convert chartering from </a:t>
            </a:r>
            <a:r>
              <a:rPr lang="en-US" sz="4000" dirty="0" smtClean="0">
                <a:solidFill>
                  <a:schemeClr val="tx1"/>
                </a:solidFill>
                <a:effectLst/>
                <a:latin typeface="+mn-lt"/>
                <a:ea typeface="+mn-ea"/>
                <a:cs typeface="+mn-cs"/>
              </a:rPr>
              <a:t>the school </a:t>
            </a:r>
            <a:r>
              <a:rPr lang="en-US" sz="4000" b="1" i="1" dirty="0">
                <a:solidFill>
                  <a:schemeClr val="tx1"/>
                </a:solidFill>
                <a:effectLst/>
                <a:latin typeface="+mn-lt"/>
                <a:ea typeface="+mn-ea"/>
                <a:cs typeface="+mn-cs"/>
              </a:rPr>
              <a:t>chance</a:t>
            </a:r>
            <a:r>
              <a:rPr lang="en-US" sz="4000" dirty="0">
                <a:solidFill>
                  <a:schemeClr val="tx1"/>
                </a:solidFill>
                <a:effectLst/>
                <a:latin typeface="+mn-lt"/>
                <a:ea typeface="+mn-ea"/>
                <a:cs typeface="+mn-cs"/>
              </a:rPr>
              <a:t> that it actually is into the school </a:t>
            </a:r>
            <a:r>
              <a:rPr lang="en-US" sz="4000" b="1" i="1" dirty="0">
                <a:solidFill>
                  <a:schemeClr val="tx1"/>
                </a:solidFill>
                <a:effectLst/>
                <a:latin typeface="+mn-lt"/>
                <a:ea typeface="+mn-ea"/>
                <a:cs typeface="+mn-cs"/>
              </a:rPr>
              <a:t>choice</a:t>
            </a:r>
            <a:r>
              <a:rPr lang="en-US" sz="4000" dirty="0">
                <a:solidFill>
                  <a:schemeClr val="tx1"/>
                </a:solidFill>
                <a:effectLst/>
                <a:latin typeface="+mn-lt"/>
                <a:ea typeface="+mn-ea"/>
                <a:cs typeface="+mn-cs"/>
              </a:rPr>
              <a:t> that it is imagined to be</a:t>
            </a:r>
            <a:r>
              <a:rPr lang="en-US" sz="4000" dirty="0" smtClean="0">
                <a:solidFill>
                  <a:schemeClr val="tx1"/>
                </a:solidFill>
                <a:effectLst/>
                <a:latin typeface="+mn-lt"/>
                <a:ea typeface="+mn-ea"/>
                <a:cs typeface="+mn-cs"/>
              </a:rPr>
              <a:t>.</a:t>
            </a:r>
          </a:p>
          <a:p>
            <a:pPr marL="0" indent="0">
              <a:spcBef>
                <a:spcPts val="0"/>
              </a:spcBef>
              <a:buNone/>
            </a:pPr>
            <a:endParaRPr lang="en-US" sz="2000" dirty="0">
              <a:solidFill>
                <a:schemeClr val="tx1"/>
              </a:solidFill>
              <a:effectLst/>
              <a:latin typeface="+mn-lt"/>
              <a:ea typeface="+mn-ea"/>
              <a:cs typeface="+mn-cs"/>
            </a:endParaRPr>
          </a:p>
          <a:p>
            <a:pPr marL="0" indent="0">
              <a:spcBef>
                <a:spcPts val="0"/>
              </a:spcBef>
              <a:buNone/>
            </a:pPr>
            <a:r>
              <a:rPr lang="en-US" sz="4000" dirty="0">
                <a:solidFill>
                  <a:schemeClr val="tx1"/>
                </a:solidFill>
                <a:effectLst/>
                <a:latin typeface="+mn-lt"/>
                <a:ea typeface="+mn-ea"/>
                <a:cs typeface="+mn-cs"/>
              </a:rPr>
              <a:t>Yes, charter laws only minimally create school choice; mostly it creates a choice to explore school chance</a:t>
            </a:r>
            <a:r>
              <a:rPr lang="en-US" sz="4000" dirty="0" smtClean="0">
                <a:solidFill>
                  <a:schemeClr val="tx1"/>
                </a:solidFill>
                <a:effectLst/>
                <a:latin typeface="+mn-lt"/>
                <a:ea typeface="+mn-ea"/>
                <a:cs typeface="+mn-cs"/>
              </a:rPr>
              <a:t>.</a:t>
            </a:r>
          </a:p>
          <a:p>
            <a:pPr marL="0" indent="0">
              <a:spcBef>
                <a:spcPts val="0"/>
              </a:spcBef>
              <a:buNone/>
            </a:pPr>
            <a:endParaRPr lang="en-US" sz="2000" dirty="0">
              <a:solidFill>
                <a:schemeClr val="tx1"/>
              </a:solidFill>
              <a:effectLst/>
              <a:latin typeface="+mn-lt"/>
              <a:ea typeface="+mn-ea"/>
              <a:cs typeface="+mn-cs"/>
            </a:endParaRPr>
          </a:p>
          <a:p>
            <a:pPr marL="0" indent="0">
              <a:spcBef>
                <a:spcPts val="0"/>
              </a:spcBef>
              <a:buNone/>
            </a:pPr>
            <a:r>
              <a:rPr lang="en-US" sz="2400" b="1" i="1" u="sng" dirty="0">
                <a:solidFill>
                  <a:schemeClr val="tx1"/>
                </a:solidFill>
                <a:effectLst/>
                <a:latin typeface="+mn-lt"/>
                <a:ea typeface="+mn-ea"/>
                <a:cs typeface="+mn-cs"/>
              </a:rPr>
              <a:t>Persistent wait lists create a virtual quality erosion guarantee</a:t>
            </a:r>
            <a:r>
              <a:rPr lang="en-US" sz="2400" b="1" i="1" u="sng" dirty="0" smtClean="0">
                <a:solidFill>
                  <a:schemeClr val="tx1"/>
                </a:solidFill>
                <a:effectLst/>
                <a:latin typeface="+mn-lt"/>
                <a:ea typeface="+mn-ea"/>
                <a:cs typeface="+mn-cs"/>
              </a:rPr>
              <a:t>.</a:t>
            </a:r>
            <a:endParaRPr lang="en-US" sz="2400" b="1" i="1" u="sng" dirty="0">
              <a:solidFill>
                <a:schemeClr val="tx1"/>
              </a:solidFill>
              <a:effectLst/>
              <a:latin typeface="+mn-lt"/>
              <a:ea typeface="+mn-ea"/>
              <a:cs typeface="+mn-cs"/>
            </a:endParaRPr>
          </a:p>
        </p:txBody>
      </p:sp>
    </p:spTree>
    <p:extLst>
      <p:ext uri="{BB962C8B-B14F-4D97-AF65-F5344CB8AC3E}">
        <p14:creationId xmlns:p14="http://schemas.microsoft.com/office/powerpoint/2010/main" val="56951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lstStyle/>
          <a:p>
            <a:r>
              <a:rPr lang="en-US" u="sng" dirty="0" smtClean="0"/>
              <a:t>The Policy Entrepreneur  Leadership Challenge</a:t>
            </a:r>
            <a:r>
              <a:rPr lang="en-US" dirty="0" smtClean="0"/>
              <a:t> - C</a:t>
            </a:r>
            <a:endParaRPr lang="en-US" dirty="0"/>
          </a:p>
        </p:txBody>
      </p:sp>
      <p:sp>
        <p:nvSpPr>
          <p:cNvPr id="3" name="Content Placeholder 2"/>
          <p:cNvSpPr>
            <a:spLocks noGrp="1"/>
          </p:cNvSpPr>
          <p:nvPr>
            <p:ph idx="1"/>
          </p:nvPr>
        </p:nvSpPr>
        <p:spPr>
          <a:xfrm>
            <a:off x="228600" y="1600200"/>
            <a:ext cx="8686800" cy="5029200"/>
          </a:xfrm>
        </p:spPr>
        <p:txBody>
          <a:bodyPr/>
          <a:lstStyle/>
          <a:p>
            <a:pPr marL="0" indent="0">
              <a:spcBef>
                <a:spcPts val="0"/>
              </a:spcBef>
              <a:buNone/>
            </a:pPr>
            <a:r>
              <a:rPr lang="en-US" sz="3000" dirty="0">
                <a:solidFill>
                  <a:schemeClr val="tx1"/>
                </a:solidFill>
                <a:effectLst/>
                <a:latin typeface="+mn-lt"/>
                <a:ea typeface="+mn-ea"/>
                <a:cs typeface="+mn-cs"/>
              </a:rPr>
              <a:t>I learned at ALEC, that in Utah – a strong charter state – </a:t>
            </a:r>
            <a:r>
              <a:rPr lang="en-US" sz="3000" i="1" dirty="0">
                <a:solidFill>
                  <a:schemeClr val="tx1"/>
                </a:solidFill>
                <a:effectLst/>
                <a:latin typeface="+mn-lt"/>
                <a:ea typeface="+mn-ea"/>
                <a:cs typeface="+mn-cs"/>
              </a:rPr>
              <a:t>EVERY</a:t>
            </a:r>
            <a:r>
              <a:rPr lang="en-US" sz="3000" dirty="0">
                <a:solidFill>
                  <a:schemeClr val="tx1"/>
                </a:solidFill>
                <a:effectLst/>
                <a:latin typeface="+mn-lt"/>
                <a:ea typeface="+mn-ea"/>
                <a:cs typeface="+mn-cs"/>
              </a:rPr>
              <a:t> CPS has a noteworthy waitlist.  So, none can be readily chosen, except briefly when construction plans are announced.  You can only choose to pursue a chance through a lottery.</a:t>
            </a:r>
          </a:p>
          <a:p>
            <a:pPr marL="0" indent="0">
              <a:spcBef>
                <a:spcPts val="0"/>
              </a:spcBef>
              <a:buNone/>
            </a:pPr>
            <a:endParaRPr lang="en-US" sz="2000" dirty="0">
              <a:solidFill>
                <a:schemeClr val="tx1"/>
              </a:solidFill>
              <a:effectLst/>
              <a:latin typeface="+mn-lt"/>
              <a:ea typeface="+mn-ea"/>
              <a:cs typeface="+mn-cs"/>
            </a:endParaRPr>
          </a:p>
          <a:p>
            <a:pPr marL="0" indent="0">
              <a:spcBef>
                <a:spcPts val="0"/>
              </a:spcBef>
              <a:buNone/>
            </a:pPr>
            <a:r>
              <a:rPr lang="en-US" sz="3000" dirty="0" smtClean="0">
                <a:effectLst/>
              </a:rPr>
              <a:t>In e</a:t>
            </a:r>
            <a:r>
              <a:rPr lang="en-US" sz="3000" dirty="0" smtClean="0">
                <a:solidFill>
                  <a:schemeClr val="tx1"/>
                </a:solidFill>
                <a:effectLst/>
                <a:latin typeface="+mn-lt"/>
                <a:ea typeface="+mn-ea"/>
                <a:cs typeface="+mn-cs"/>
              </a:rPr>
              <a:t>very state with a charter law, </a:t>
            </a:r>
            <a:r>
              <a:rPr lang="en-US" sz="3000" dirty="0">
                <a:solidFill>
                  <a:schemeClr val="tx1"/>
                </a:solidFill>
                <a:effectLst/>
                <a:latin typeface="+mn-lt"/>
                <a:ea typeface="+mn-ea"/>
                <a:cs typeface="+mn-cs"/>
              </a:rPr>
              <a:t>waitlists are the norm, because </a:t>
            </a:r>
            <a:r>
              <a:rPr lang="en-US" sz="3000" dirty="0" smtClean="0">
                <a:effectLst/>
              </a:rPr>
              <a:t>every state</a:t>
            </a:r>
            <a:r>
              <a:rPr lang="en-US" sz="3000" dirty="0" smtClean="0">
                <a:solidFill>
                  <a:schemeClr val="tx1"/>
                </a:solidFill>
                <a:effectLst/>
                <a:latin typeface="+mn-lt"/>
                <a:ea typeface="+mn-ea"/>
                <a:cs typeface="+mn-cs"/>
              </a:rPr>
              <a:t> </a:t>
            </a:r>
            <a:r>
              <a:rPr lang="en-US" sz="3000" dirty="0">
                <a:solidFill>
                  <a:schemeClr val="tx1"/>
                </a:solidFill>
                <a:effectLst/>
                <a:latin typeface="+mn-lt"/>
                <a:ea typeface="+mn-ea"/>
                <a:cs typeface="+mn-cs"/>
              </a:rPr>
              <a:t>charter </a:t>
            </a:r>
            <a:r>
              <a:rPr lang="en-US" sz="3000" dirty="0" smtClean="0">
                <a:solidFill>
                  <a:schemeClr val="tx1"/>
                </a:solidFill>
                <a:effectLst/>
                <a:latin typeface="+mn-lt"/>
                <a:ea typeface="+mn-ea"/>
                <a:cs typeface="+mn-cs"/>
              </a:rPr>
              <a:t>law does </a:t>
            </a:r>
            <a:r>
              <a:rPr lang="en-US" sz="3000" dirty="0">
                <a:solidFill>
                  <a:schemeClr val="tx1"/>
                </a:solidFill>
                <a:effectLst/>
                <a:latin typeface="+mn-lt"/>
                <a:ea typeface="+mn-ea"/>
                <a:cs typeface="+mn-cs"/>
              </a:rPr>
              <a:t>price control; </a:t>
            </a:r>
            <a:r>
              <a:rPr lang="en-US" sz="3000" dirty="0" smtClean="0">
                <a:solidFill>
                  <a:schemeClr val="tx1"/>
                </a:solidFill>
                <a:effectLst/>
                <a:latin typeface="+mn-lt"/>
                <a:ea typeface="+mn-ea"/>
                <a:cs typeface="+mn-cs"/>
              </a:rPr>
              <a:t>it virtually caps </a:t>
            </a:r>
            <a:r>
              <a:rPr lang="en-US" sz="3000" dirty="0">
                <a:solidFill>
                  <a:schemeClr val="tx1"/>
                </a:solidFill>
                <a:effectLst/>
                <a:latin typeface="+mn-lt"/>
                <a:ea typeface="+mn-ea"/>
                <a:cs typeface="+mn-cs"/>
              </a:rPr>
              <a:t>the feasible per pupil </a:t>
            </a:r>
            <a:r>
              <a:rPr lang="en-US" sz="3000" dirty="0" smtClean="0">
                <a:solidFill>
                  <a:schemeClr val="tx1"/>
                </a:solidFill>
                <a:effectLst/>
                <a:latin typeface="+mn-lt"/>
                <a:ea typeface="+mn-ea"/>
                <a:cs typeface="+mn-cs"/>
              </a:rPr>
              <a:t>schooling cost</a:t>
            </a:r>
            <a:r>
              <a:rPr lang="en-US" sz="3000" dirty="0">
                <a:solidFill>
                  <a:schemeClr val="tx1"/>
                </a:solidFill>
                <a:effectLst/>
                <a:latin typeface="+mn-lt"/>
                <a:ea typeface="+mn-ea"/>
                <a:cs typeface="+mn-cs"/>
              </a:rPr>
              <a:t>.  More expensive instructional approaches can only </a:t>
            </a:r>
            <a:r>
              <a:rPr lang="en-US" sz="3000" dirty="0" smtClean="0">
                <a:solidFill>
                  <a:schemeClr val="tx1"/>
                </a:solidFill>
                <a:effectLst/>
                <a:latin typeface="+mn-lt"/>
                <a:ea typeface="+mn-ea"/>
                <a:cs typeface="+mn-cs"/>
              </a:rPr>
              <a:t>be </a:t>
            </a:r>
            <a:r>
              <a:rPr lang="en-US" sz="3000" dirty="0">
                <a:solidFill>
                  <a:schemeClr val="tx1"/>
                </a:solidFill>
                <a:effectLst/>
                <a:latin typeface="+mn-lt"/>
                <a:ea typeface="+mn-ea"/>
                <a:cs typeface="+mn-cs"/>
              </a:rPr>
              <a:t>available to families able to pay private school tuition</a:t>
            </a:r>
            <a:r>
              <a:rPr lang="en-US" sz="3000" dirty="0" smtClean="0">
                <a:solidFill>
                  <a:schemeClr val="tx1"/>
                </a:solidFill>
                <a:effectLst/>
                <a:latin typeface="+mn-lt"/>
                <a:ea typeface="+mn-ea"/>
                <a:cs typeface="+mn-cs"/>
              </a:rPr>
              <a:t>.</a:t>
            </a:r>
            <a:endParaRPr lang="en-US" sz="3000" dirty="0">
              <a:solidFill>
                <a:schemeClr val="tx1"/>
              </a:solidFill>
              <a:effectLst/>
              <a:latin typeface="+mn-lt"/>
              <a:ea typeface="+mn-ea"/>
              <a:cs typeface="+mn-cs"/>
            </a:endParaRPr>
          </a:p>
        </p:txBody>
      </p:sp>
    </p:spTree>
    <p:extLst>
      <p:ext uri="{BB962C8B-B14F-4D97-AF65-F5344CB8AC3E}">
        <p14:creationId xmlns:p14="http://schemas.microsoft.com/office/powerpoint/2010/main" val="49341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u="sng" dirty="0" smtClean="0"/>
              <a:t>Moving Forward</a:t>
            </a:r>
            <a:endParaRPr lang="en-US" u="sng" dirty="0"/>
          </a:p>
        </p:txBody>
      </p:sp>
      <p:sp>
        <p:nvSpPr>
          <p:cNvPr id="3" name="Content Placeholder 2"/>
          <p:cNvSpPr>
            <a:spLocks noGrp="1"/>
          </p:cNvSpPr>
          <p:nvPr>
            <p:ph idx="1"/>
          </p:nvPr>
        </p:nvSpPr>
        <p:spPr>
          <a:xfrm>
            <a:off x="304800" y="1447800"/>
            <a:ext cx="8534400" cy="5029200"/>
          </a:xfrm>
        </p:spPr>
        <p:txBody>
          <a:bodyPr/>
          <a:lstStyle/>
          <a:p>
            <a:pPr marL="0" indent="0">
              <a:buNone/>
            </a:pPr>
            <a:r>
              <a:rPr lang="en-US" sz="3300" b="1" dirty="0" smtClean="0"/>
              <a:t>Please produce something ‘real’ and universal.</a:t>
            </a:r>
          </a:p>
          <a:p>
            <a:pPr marL="0" indent="0">
              <a:buNone/>
            </a:pPr>
            <a:endParaRPr lang="en-US" dirty="0"/>
          </a:p>
          <a:p>
            <a:pPr marL="0" indent="0">
              <a:buNone/>
            </a:pPr>
            <a:r>
              <a:rPr lang="en-US" sz="3400" dirty="0" smtClean="0"/>
              <a:t>No school’s instructional approaches can fit all.  It’s not an issue of one-dimensional failure, but a need for a diverse menu of schooling options to address a diverse population of schoolchildren.</a:t>
            </a:r>
          </a:p>
          <a:p>
            <a:pPr marL="0" indent="0">
              <a:buNone/>
            </a:pPr>
            <a:endParaRPr lang="en-US" sz="3400" dirty="0"/>
          </a:p>
          <a:p>
            <a:pPr marL="0" indent="0" algn="ctr">
              <a:buNone/>
            </a:pPr>
            <a:r>
              <a:rPr lang="en-US" sz="4400" dirty="0"/>
              <a:t>j</a:t>
            </a:r>
            <a:r>
              <a:rPr lang="en-US" sz="4400" dirty="0" smtClean="0"/>
              <a:t>ohn.merrifield@utsa.edu</a:t>
            </a:r>
            <a:endParaRPr lang="en-US" sz="4400" dirty="0"/>
          </a:p>
        </p:txBody>
      </p:sp>
    </p:spTree>
    <p:extLst>
      <p:ext uri="{BB962C8B-B14F-4D97-AF65-F5344CB8AC3E}">
        <p14:creationId xmlns:p14="http://schemas.microsoft.com/office/powerpoint/2010/main" val="153523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6600" u="sng" dirty="0" smtClean="0"/>
              <a:t>Genuine Urgency</a:t>
            </a:r>
            <a:r>
              <a:rPr lang="en-US" sz="6600" dirty="0" smtClean="0"/>
              <a:t> - A</a:t>
            </a:r>
            <a:endParaRPr lang="en-US" sz="6600" u="sng" dirty="0"/>
          </a:p>
        </p:txBody>
      </p:sp>
      <p:sp>
        <p:nvSpPr>
          <p:cNvPr id="3" name="Content Placeholder 2"/>
          <p:cNvSpPr>
            <a:spLocks noGrp="1"/>
          </p:cNvSpPr>
          <p:nvPr>
            <p:ph idx="1"/>
          </p:nvPr>
        </p:nvSpPr>
        <p:spPr>
          <a:xfrm>
            <a:off x="228600" y="1295400"/>
            <a:ext cx="8686800" cy="5257800"/>
          </a:xfrm>
        </p:spPr>
        <p:txBody>
          <a:bodyPr/>
          <a:lstStyle/>
          <a:p>
            <a:pPr marL="0" indent="0">
              <a:spcBef>
                <a:spcPts val="0"/>
              </a:spcBef>
              <a:buNone/>
            </a:pPr>
            <a:r>
              <a:rPr lang="en-US" sz="3300" dirty="0">
                <a:solidFill>
                  <a:schemeClr val="tx1"/>
                </a:solidFill>
                <a:effectLst/>
                <a:latin typeface="+mn-lt"/>
                <a:ea typeface="+mn-ea"/>
                <a:cs typeface="+mn-cs"/>
              </a:rPr>
              <a:t>"The educational foundations of our society are presently being eroded by a rising tide of mediocrity that threatens our very future as a nation and a people.  If an unfriendly foreign power had attempted to impose on America the mediocre educational performance that exists today, we might well have viewed it as an act of war."</a:t>
            </a:r>
          </a:p>
          <a:p>
            <a:pPr marL="0" indent="0">
              <a:spcBef>
                <a:spcPts val="0"/>
              </a:spcBef>
              <a:buNone/>
            </a:pPr>
            <a:endParaRPr lang="en-US" sz="2800" dirty="0">
              <a:solidFill>
                <a:schemeClr val="tx1"/>
              </a:solidFill>
              <a:effectLst/>
              <a:latin typeface="+mn-lt"/>
              <a:ea typeface="+mn-ea"/>
              <a:cs typeface="+mn-cs"/>
            </a:endParaRPr>
          </a:p>
          <a:p>
            <a:pPr marL="0" indent="0">
              <a:spcBef>
                <a:spcPts val="0"/>
              </a:spcBef>
              <a:buNone/>
            </a:pPr>
            <a:r>
              <a:rPr lang="en-US" sz="3600" dirty="0" smtClean="0">
                <a:solidFill>
                  <a:schemeClr val="tx1"/>
                </a:solidFill>
                <a:effectLst/>
              </a:rPr>
              <a:t>      Those </a:t>
            </a:r>
            <a:r>
              <a:rPr lang="en-US" sz="3600" dirty="0">
                <a:solidFill>
                  <a:schemeClr val="tx1"/>
                </a:solidFill>
                <a:effectLst/>
              </a:rPr>
              <a:t>words from a 1983 National Commission Report </a:t>
            </a:r>
            <a:r>
              <a:rPr lang="en-US" sz="3600" dirty="0" smtClean="0">
                <a:effectLst/>
              </a:rPr>
              <a:t>are even more</a:t>
            </a:r>
            <a:r>
              <a:rPr lang="en-US" sz="3600" dirty="0" smtClean="0">
                <a:solidFill>
                  <a:schemeClr val="tx1"/>
                </a:solidFill>
                <a:effectLst/>
              </a:rPr>
              <a:t> true now.</a:t>
            </a:r>
            <a:endParaRPr lang="en-US" sz="3600" dirty="0">
              <a:solidFill>
                <a:schemeClr val="tx1"/>
              </a:solidFill>
              <a:effectLst/>
            </a:endParaRPr>
          </a:p>
        </p:txBody>
      </p:sp>
    </p:spTree>
    <p:extLst>
      <p:ext uri="{BB962C8B-B14F-4D97-AF65-F5344CB8AC3E}">
        <p14:creationId xmlns:p14="http://schemas.microsoft.com/office/powerpoint/2010/main" val="393667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sz="6000" u="sng" dirty="0"/>
              <a:t>Genuine Urgency</a:t>
            </a:r>
            <a:r>
              <a:rPr lang="en-US" sz="6000" dirty="0"/>
              <a:t> - </a:t>
            </a:r>
            <a:r>
              <a:rPr lang="en-US" sz="6000" dirty="0" smtClean="0"/>
              <a:t>B</a:t>
            </a:r>
            <a:endParaRPr lang="en-US" sz="6000" dirty="0"/>
          </a:p>
        </p:txBody>
      </p:sp>
      <p:sp>
        <p:nvSpPr>
          <p:cNvPr id="3" name="Content Placeholder 2"/>
          <p:cNvSpPr>
            <a:spLocks noGrp="1"/>
          </p:cNvSpPr>
          <p:nvPr>
            <p:ph idx="1"/>
          </p:nvPr>
        </p:nvSpPr>
        <p:spPr>
          <a:xfrm>
            <a:off x="381000" y="1600200"/>
            <a:ext cx="8458200" cy="4876800"/>
          </a:xfrm>
        </p:spPr>
        <p:txBody>
          <a:bodyPr/>
          <a:lstStyle/>
          <a:p>
            <a:pPr marL="0" indent="0">
              <a:buNone/>
            </a:pPr>
            <a:r>
              <a:rPr lang="en-US" sz="3300" dirty="0">
                <a:effectLst/>
              </a:rPr>
              <a:t>On the 2013 NAEP fourth-grade reading exam, </a:t>
            </a:r>
            <a:r>
              <a:rPr lang="en-US" sz="3300" b="1" i="1" dirty="0">
                <a:effectLst/>
              </a:rPr>
              <a:t>53 percent of Texas students </a:t>
            </a:r>
            <a:r>
              <a:rPr lang="en-US" sz="3300" b="1" i="1" u="sng" dirty="0">
                <a:effectLst/>
              </a:rPr>
              <a:t>not eligible for the NSLP</a:t>
            </a:r>
            <a:r>
              <a:rPr lang="en-US" sz="3300" b="1" i="1" dirty="0">
                <a:effectLst/>
              </a:rPr>
              <a:t> failed to score at the proficient level</a:t>
            </a:r>
            <a:r>
              <a:rPr lang="en-US" sz="3300" dirty="0" smtClean="0">
                <a:effectLst/>
              </a:rPr>
              <a:t>.</a:t>
            </a:r>
          </a:p>
          <a:p>
            <a:pPr marL="0" indent="0">
              <a:buNone/>
            </a:pPr>
            <a:endParaRPr lang="en-US" dirty="0">
              <a:effectLst/>
            </a:endParaRPr>
          </a:p>
          <a:p>
            <a:pPr marL="0" indent="0">
              <a:buNone/>
            </a:pPr>
            <a:r>
              <a:rPr lang="en-US" sz="3600" dirty="0" smtClean="0">
                <a:effectLst/>
              </a:rPr>
              <a:t>I don’t trust the higher age NAEP stats as much, but they are usually worse, and should be, with more time in a broken system, and compounding of being behind in 4</a:t>
            </a:r>
            <a:r>
              <a:rPr lang="en-US" sz="3600" baseline="30000" dirty="0" smtClean="0">
                <a:effectLst/>
              </a:rPr>
              <a:t>th</a:t>
            </a:r>
            <a:r>
              <a:rPr lang="en-US" sz="3600" dirty="0" smtClean="0">
                <a:effectLst/>
              </a:rPr>
              <a:t> grade.</a:t>
            </a:r>
            <a:endParaRPr lang="en-US" sz="3600" dirty="0"/>
          </a:p>
        </p:txBody>
      </p:sp>
    </p:spTree>
    <p:extLst>
      <p:ext uri="{BB962C8B-B14F-4D97-AF65-F5344CB8AC3E}">
        <p14:creationId xmlns:p14="http://schemas.microsoft.com/office/powerpoint/2010/main" val="147757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838200"/>
          </a:xfrm>
        </p:spPr>
        <p:txBody>
          <a:bodyPr/>
          <a:lstStyle/>
          <a:p>
            <a:r>
              <a:rPr lang="en-US" sz="6000" u="sng" dirty="0"/>
              <a:t>Genuine Urgency</a:t>
            </a:r>
            <a:r>
              <a:rPr lang="en-US" sz="6000" dirty="0"/>
              <a:t> - </a:t>
            </a:r>
            <a:r>
              <a:rPr lang="en-US" sz="6000" dirty="0" smtClean="0"/>
              <a:t>C</a:t>
            </a:r>
            <a:endParaRPr lang="en-US" sz="6000" dirty="0"/>
          </a:p>
        </p:txBody>
      </p:sp>
      <p:sp>
        <p:nvSpPr>
          <p:cNvPr id="3" name="Content Placeholder 2"/>
          <p:cNvSpPr>
            <a:spLocks noGrp="1"/>
          </p:cNvSpPr>
          <p:nvPr>
            <p:ph idx="1"/>
          </p:nvPr>
        </p:nvSpPr>
        <p:spPr>
          <a:xfrm>
            <a:off x="304800" y="1143000"/>
            <a:ext cx="8610600" cy="5638800"/>
          </a:xfrm>
        </p:spPr>
        <p:txBody>
          <a:bodyPr/>
          <a:lstStyle/>
          <a:p>
            <a:pPr marL="0" indent="0">
              <a:spcBef>
                <a:spcPts val="0"/>
              </a:spcBef>
              <a:buNone/>
            </a:pPr>
            <a:r>
              <a:rPr lang="en-US" sz="3100" dirty="0">
                <a:effectLst/>
              </a:rPr>
              <a:t>O</a:t>
            </a:r>
            <a:r>
              <a:rPr lang="en-US" sz="3100" dirty="0" smtClean="0">
                <a:effectLst/>
              </a:rPr>
              <a:t>ut </a:t>
            </a:r>
            <a:r>
              <a:rPr lang="en-US" sz="3100" dirty="0">
                <a:effectLst/>
              </a:rPr>
              <a:t>of 1,115 regular </a:t>
            </a:r>
            <a:r>
              <a:rPr lang="en-US" sz="3100" dirty="0" smtClean="0">
                <a:effectLst/>
              </a:rPr>
              <a:t>Texas public </a:t>
            </a:r>
            <a:r>
              <a:rPr lang="en-US" sz="3100" dirty="0">
                <a:effectLst/>
              </a:rPr>
              <a:t>schools with </a:t>
            </a:r>
            <a:r>
              <a:rPr lang="en-US" sz="3100" b="1" u="sng" dirty="0">
                <a:effectLst/>
              </a:rPr>
              <a:t>predominantly non-low-income</a:t>
            </a:r>
            <a:r>
              <a:rPr lang="en-US" sz="3100" dirty="0">
                <a:effectLst/>
              </a:rPr>
              <a:t> student populations, 673, or 60 percent, had at least one grade-level STAAR math or reading exam where 50 percent or more of their students failed to reach </a:t>
            </a:r>
            <a:r>
              <a:rPr lang="en-US" sz="3100" dirty="0" smtClean="0">
                <a:effectLst/>
              </a:rPr>
              <a:t>proficiency.</a:t>
            </a:r>
          </a:p>
          <a:p>
            <a:pPr marL="0" indent="0">
              <a:spcBef>
                <a:spcPts val="0"/>
              </a:spcBef>
              <a:buNone/>
            </a:pPr>
            <a:endParaRPr lang="en-US" sz="1800" dirty="0" smtClean="0">
              <a:effectLst/>
            </a:endParaRPr>
          </a:p>
          <a:p>
            <a:pPr marL="0" indent="0">
              <a:spcBef>
                <a:spcPts val="0"/>
              </a:spcBef>
              <a:buNone/>
            </a:pPr>
            <a:r>
              <a:rPr lang="en-US" dirty="0" smtClean="0">
                <a:effectLst/>
              </a:rPr>
              <a:t>Specific Example: Cottonwood </a:t>
            </a:r>
            <a:r>
              <a:rPr lang="en-US" dirty="0">
                <a:effectLst/>
              </a:rPr>
              <a:t>Creek Elementary School </a:t>
            </a:r>
            <a:r>
              <a:rPr lang="en-US" dirty="0" smtClean="0">
                <a:effectLst/>
              </a:rPr>
              <a:t>in </a:t>
            </a:r>
            <a:r>
              <a:rPr lang="en-US" dirty="0">
                <a:effectLst/>
              </a:rPr>
              <a:t>Coppell in Dallas </a:t>
            </a:r>
            <a:r>
              <a:rPr lang="en-US" dirty="0" smtClean="0">
                <a:effectLst/>
              </a:rPr>
              <a:t>County.  </a:t>
            </a:r>
            <a:endParaRPr lang="en-US" dirty="0">
              <a:effectLst/>
            </a:endParaRPr>
          </a:p>
          <a:p>
            <a:pPr marL="0" indent="0">
              <a:spcBef>
                <a:spcPts val="0"/>
              </a:spcBef>
              <a:buNone/>
            </a:pPr>
            <a:r>
              <a:rPr lang="en-US" dirty="0" smtClean="0">
                <a:effectLst/>
              </a:rPr>
              <a:t>       2012 median household: twice the Texas average </a:t>
            </a:r>
          </a:p>
          <a:p>
            <a:pPr marL="0" indent="0">
              <a:spcBef>
                <a:spcPts val="0"/>
              </a:spcBef>
              <a:buNone/>
            </a:pPr>
            <a:r>
              <a:rPr lang="en-US" dirty="0" smtClean="0">
                <a:effectLst/>
              </a:rPr>
              <a:t>       2012 median </a:t>
            </a:r>
            <a:r>
              <a:rPr lang="en-US" dirty="0">
                <a:effectLst/>
              </a:rPr>
              <a:t>house/condominium </a:t>
            </a:r>
            <a:r>
              <a:rPr lang="en-US" dirty="0" smtClean="0">
                <a:effectLst/>
              </a:rPr>
              <a:t>value: 		     </a:t>
            </a:r>
          </a:p>
          <a:p>
            <a:pPr marL="0" indent="0">
              <a:spcBef>
                <a:spcPts val="0"/>
              </a:spcBef>
              <a:buNone/>
            </a:pPr>
            <a:r>
              <a:rPr lang="en-US" dirty="0">
                <a:effectLst/>
              </a:rPr>
              <a:t>	</a:t>
            </a:r>
            <a:r>
              <a:rPr lang="en-US" dirty="0" smtClean="0">
                <a:effectLst/>
              </a:rPr>
              <a:t>	$271,678; more twice the Texas average</a:t>
            </a:r>
          </a:p>
          <a:p>
            <a:pPr marL="0" indent="0">
              <a:spcBef>
                <a:spcPts val="0"/>
              </a:spcBef>
              <a:buNone/>
            </a:pPr>
            <a:r>
              <a:rPr lang="en-US" dirty="0">
                <a:effectLst/>
              </a:rPr>
              <a:t>	</a:t>
            </a:r>
            <a:r>
              <a:rPr lang="en-US" dirty="0" smtClean="0">
                <a:effectLst/>
              </a:rPr>
              <a:t>		</a:t>
            </a:r>
            <a:r>
              <a:rPr lang="en-US" sz="2400" b="1" dirty="0" smtClean="0">
                <a:effectLst/>
              </a:rPr>
              <a:t>Only 3.9% economically disadvantaged</a:t>
            </a:r>
            <a:endParaRPr lang="en-US" sz="2400" b="1" dirty="0"/>
          </a:p>
        </p:txBody>
      </p:sp>
    </p:spTree>
    <p:extLst>
      <p:ext uri="{BB962C8B-B14F-4D97-AF65-F5344CB8AC3E}">
        <p14:creationId xmlns:p14="http://schemas.microsoft.com/office/powerpoint/2010/main" val="273758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265238"/>
          </a:xfrm>
        </p:spPr>
        <p:txBody>
          <a:bodyPr/>
          <a:lstStyle/>
          <a:p>
            <a:r>
              <a:rPr lang="en-US" u="sng" dirty="0" smtClean="0"/>
              <a:t>A Low-Performing System Grounded in Heroic Assumptions</a:t>
            </a:r>
            <a:endParaRPr lang="en-US" u="sng" dirty="0"/>
          </a:p>
        </p:txBody>
      </p:sp>
      <p:sp>
        <p:nvSpPr>
          <p:cNvPr id="3" name="Content Placeholder 2"/>
          <p:cNvSpPr>
            <a:spLocks noGrp="1"/>
          </p:cNvSpPr>
          <p:nvPr>
            <p:ph idx="1"/>
          </p:nvPr>
        </p:nvSpPr>
        <p:spPr>
          <a:xfrm>
            <a:off x="228600" y="1676400"/>
            <a:ext cx="8763000" cy="4953000"/>
          </a:xfrm>
        </p:spPr>
        <p:txBody>
          <a:bodyPr/>
          <a:lstStyle/>
          <a:p>
            <a:pPr marL="0" indent="0">
              <a:spcBef>
                <a:spcPts val="0"/>
              </a:spcBef>
              <a:buNone/>
            </a:pPr>
            <a:r>
              <a:rPr lang="en-US" sz="3300" dirty="0" smtClean="0">
                <a:effectLst/>
              </a:rPr>
              <a:t>The key </a:t>
            </a:r>
            <a:r>
              <a:rPr lang="en-US" sz="3300" dirty="0" smtClean="0">
                <a:solidFill>
                  <a:schemeClr val="tx1"/>
                </a:solidFill>
                <a:effectLst/>
              </a:rPr>
              <a:t>heroic stuff is implicit, having evolved over time from shared local-state-federal political control.</a:t>
            </a:r>
          </a:p>
          <a:p>
            <a:pPr marL="0" indent="0">
              <a:spcBef>
                <a:spcPts val="0"/>
              </a:spcBef>
              <a:buNone/>
            </a:pPr>
            <a:endParaRPr lang="en-US" sz="2000" dirty="0">
              <a:effectLst/>
            </a:endParaRPr>
          </a:p>
          <a:p>
            <a:pPr marL="0" indent="0">
              <a:spcBef>
                <a:spcPts val="0"/>
              </a:spcBef>
              <a:buNone/>
            </a:pPr>
            <a:r>
              <a:rPr lang="en-US" sz="3100" dirty="0" smtClean="0">
                <a:solidFill>
                  <a:schemeClr val="tx1"/>
                </a:solidFill>
                <a:effectLst/>
                <a:latin typeface="+mn-lt"/>
                <a:ea typeface="+mn-ea"/>
                <a:cs typeface="+mn-cs"/>
              </a:rPr>
              <a:t>That the 50 low-performing US school systems differ very little in their reliance on at best, shaky assumptions, and at worst hope triumphing over common sense, proves that the system’s key tenets are heroic.</a:t>
            </a:r>
          </a:p>
          <a:p>
            <a:pPr marL="0" indent="0">
              <a:spcBef>
                <a:spcPts val="0"/>
              </a:spcBef>
              <a:buNone/>
            </a:pPr>
            <a:endParaRPr lang="en-US" sz="1800" dirty="0" smtClean="0">
              <a:solidFill>
                <a:schemeClr val="tx1"/>
              </a:solidFill>
              <a:effectLst/>
              <a:latin typeface="+mn-lt"/>
              <a:ea typeface="+mn-ea"/>
              <a:cs typeface="+mn-cs"/>
            </a:endParaRPr>
          </a:p>
          <a:p>
            <a:pPr marL="0" indent="0">
              <a:spcBef>
                <a:spcPts val="0"/>
              </a:spcBef>
              <a:buNone/>
            </a:pPr>
            <a:r>
              <a:rPr lang="en-US" sz="2800" dirty="0">
                <a:effectLst/>
              </a:rPr>
              <a:t>T</a:t>
            </a:r>
            <a:r>
              <a:rPr lang="en-US" sz="2800" dirty="0" smtClean="0">
                <a:solidFill>
                  <a:schemeClr val="tx1"/>
                </a:solidFill>
                <a:effectLst/>
              </a:rPr>
              <a:t>here </a:t>
            </a:r>
            <a:r>
              <a:rPr lang="en-US" sz="2800" dirty="0">
                <a:solidFill>
                  <a:schemeClr val="tx1"/>
                </a:solidFill>
                <a:effectLst/>
              </a:rPr>
              <a:t>is no school system body of policy worth adopting in full; nationwide </a:t>
            </a:r>
            <a:r>
              <a:rPr lang="en-US" sz="2800" dirty="0" smtClean="0">
                <a:effectLst/>
              </a:rPr>
              <a:t>or</a:t>
            </a:r>
            <a:r>
              <a:rPr lang="en-US" sz="2800" dirty="0" smtClean="0">
                <a:solidFill>
                  <a:schemeClr val="tx1"/>
                </a:solidFill>
                <a:effectLst/>
              </a:rPr>
              <a:t> </a:t>
            </a:r>
            <a:r>
              <a:rPr lang="en-US" sz="2800" dirty="0">
                <a:solidFill>
                  <a:schemeClr val="tx1"/>
                </a:solidFill>
                <a:effectLst/>
              </a:rPr>
              <a:t>worldwide, the very best still </a:t>
            </a:r>
            <a:r>
              <a:rPr lang="en-US" sz="2800" dirty="0" smtClean="0">
                <a:solidFill>
                  <a:schemeClr val="tx1"/>
                </a:solidFill>
                <a:effectLst/>
              </a:rPr>
              <a:t>leave </a:t>
            </a:r>
            <a:r>
              <a:rPr lang="en-US" sz="2800" dirty="0">
                <a:solidFill>
                  <a:schemeClr val="tx1"/>
                </a:solidFill>
                <a:effectLst/>
              </a:rPr>
              <a:t>a lot of room for improvement</a:t>
            </a:r>
            <a:r>
              <a:rPr lang="en-US" sz="2800" dirty="0" smtClean="0">
                <a:solidFill>
                  <a:schemeClr val="tx1"/>
                </a:solidFill>
                <a:effectLst/>
              </a:rPr>
              <a:t>.</a:t>
            </a:r>
            <a:endParaRPr lang="en-US" sz="2800" dirty="0"/>
          </a:p>
        </p:txBody>
      </p:sp>
    </p:spTree>
    <p:extLst>
      <p:ext uri="{BB962C8B-B14F-4D97-AF65-F5344CB8AC3E}">
        <p14:creationId xmlns:p14="http://schemas.microsoft.com/office/powerpoint/2010/main" val="278411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066800"/>
          </a:xfrm>
        </p:spPr>
        <p:txBody>
          <a:bodyPr/>
          <a:lstStyle/>
          <a:p>
            <a:r>
              <a:rPr lang="en-US" sz="4000" u="sng" dirty="0" smtClean="0"/>
              <a:t>Heroic Assumptions Sustain the Root Causes of Low Performing Classrooms</a:t>
            </a:r>
            <a:endParaRPr lang="en-US" sz="4000" u="sng" dirty="0"/>
          </a:p>
        </p:txBody>
      </p:sp>
      <p:sp>
        <p:nvSpPr>
          <p:cNvPr id="3" name="Content Placeholder 2"/>
          <p:cNvSpPr>
            <a:spLocks noGrp="1"/>
          </p:cNvSpPr>
          <p:nvPr>
            <p:ph idx="1"/>
          </p:nvPr>
        </p:nvSpPr>
        <p:spPr>
          <a:xfrm>
            <a:off x="228600" y="1447800"/>
            <a:ext cx="8763000" cy="5257800"/>
          </a:xfrm>
        </p:spPr>
        <p:txBody>
          <a:bodyPr/>
          <a:lstStyle/>
          <a:p>
            <a:pPr marL="0" indent="0">
              <a:spcBef>
                <a:spcPts val="0"/>
              </a:spcBef>
              <a:buNone/>
            </a:pPr>
            <a:r>
              <a:rPr lang="en-US" sz="4000" u="sng" dirty="0" smtClean="0"/>
              <a:t>Heroic Assumption </a:t>
            </a:r>
            <a:r>
              <a:rPr lang="en-US" sz="4000" b="1" u="sng" dirty="0" smtClean="0"/>
              <a:t>Sampler</a:t>
            </a:r>
            <a:r>
              <a:rPr lang="en-US" sz="4000" dirty="0" smtClean="0"/>
              <a:t>:</a:t>
            </a:r>
          </a:p>
          <a:p>
            <a:pPr marL="0" indent="0">
              <a:spcBef>
                <a:spcPts val="0"/>
              </a:spcBef>
              <a:buNone/>
            </a:pPr>
            <a:r>
              <a:rPr lang="en-US" sz="2800" dirty="0" smtClean="0"/>
              <a:t>	Insulation from Accountability is a Good Idea</a:t>
            </a:r>
          </a:p>
          <a:p>
            <a:pPr marL="0" indent="0">
              <a:spcBef>
                <a:spcPts val="0"/>
              </a:spcBef>
              <a:buNone/>
            </a:pPr>
            <a:r>
              <a:rPr lang="en-US" sz="2800" dirty="0"/>
              <a:t>	</a:t>
            </a:r>
            <a:r>
              <a:rPr lang="en-US" sz="2800" dirty="0" smtClean="0"/>
              <a:t>A Favored Producer Should Own the Public Funding</a:t>
            </a:r>
            <a:endParaRPr lang="en-US" sz="2800" dirty="0"/>
          </a:p>
          <a:p>
            <a:pPr marL="0" indent="0">
              <a:spcBef>
                <a:spcPts val="0"/>
              </a:spcBef>
              <a:buNone/>
            </a:pPr>
            <a:r>
              <a:rPr lang="en-US" sz="2800" dirty="0" smtClean="0"/>
              <a:t>	Price Control is a Good Idea for Schooling Despite its 	   Terrible Record for all Times for all Other Industries</a:t>
            </a:r>
          </a:p>
          <a:p>
            <a:pPr marL="0" indent="0">
              <a:spcBef>
                <a:spcPts val="0"/>
              </a:spcBef>
              <a:buNone/>
            </a:pPr>
            <a:r>
              <a:rPr lang="en-US" sz="2800" dirty="0"/>
              <a:t>	</a:t>
            </a:r>
            <a:r>
              <a:rPr lang="en-US" sz="2800" dirty="0" smtClean="0"/>
              <a:t>Incentives Don’t Matter; not needed to achieve 	  </a:t>
            </a:r>
          </a:p>
          <a:p>
            <a:pPr marL="0" indent="0">
              <a:spcBef>
                <a:spcPts val="0"/>
              </a:spcBef>
              <a:buNone/>
            </a:pPr>
            <a:r>
              <a:rPr lang="en-US" sz="2800" dirty="0"/>
              <a:t>	</a:t>
            </a:r>
            <a:r>
              <a:rPr lang="en-US" sz="2800" dirty="0" smtClean="0"/>
              <a:t>                                                                 excellence.</a:t>
            </a:r>
          </a:p>
          <a:p>
            <a:pPr marL="0" indent="0">
              <a:spcBef>
                <a:spcPts val="0"/>
              </a:spcBef>
              <a:buNone/>
            </a:pPr>
            <a:r>
              <a:rPr lang="en-US" sz="4000" u="sng" dirty="0" smtClean="0"/>
              <a:t>Root Causes </a:t>
            </a:r>
            <a:r>
              <a:rPr lang="en-US" sz="4000" b="1" u="sng" dirty="0" smtClean="0"/>
              <a:t>Sampler</a:t>
            </a:r>
            <a:r>
              <a:rPr lang="en-US" sz="4000" dirty="0" smtClean="0"/>
              <a:t>:</a:t>
            </a:r>
          </a:p>
          <a:p>
            <a:pPr marL="0" indent="0">
              <a:spcBef>
                <a:spcPts val="0"/>
              </a:spcBef>
              <a:buNone/>
            </a:pPr>
            <a:r>
              <a:rPr lang="en-US" sz="2800" dirty="0"/>
              <a:t>	</a:t>
            </a:r>
            <a:r>
              <a:rPr lang="en-US" sz="2800" dirty="0" smtClean="0"/>
              <a:t>Rampant Out-of-Field Teaching</a:t>
            </a:r>
          </a:p>
          <a:p>
            <a:pPr marL="0" indent="0">
              <a:spcBef>
                <a:spcPts val="0"/>
              </a:spcBef>
              <a:buNone/>
            </a:pPr>
            <a:r>
              <a:rPr lang="en-US" sz="2800" dirty="0"/>
              <a:t>	</a:t>
            </a:r>
            <a:r>
              <a:rPr lang="en-US" sz="2800" dirty="0" smtClean="0"/>
              <a:t>Teacher-Student ‘Mismatches’</a:t>
            </a:r>
          </a:p>
          <a:p>
            <a:pPr marL="0" indent="0">
              <a:spcBef>
                <a:spcPts val="0"/>
              </a:spcBef>
              <a:buNone/>
            </a:pPr>
            <a:r>
              <a:rPr lang="en-US" sz="2800" dirty="0"/>
              <a:t>	</a:t>
            </a:r>
            <a:r>
              <a:rPr lang="en-US" sz="2800" dirty="0" smtClean="0"/>
              <a:t>Weak, Misaligned Incentives</a:t>
            </a:r>
            <a:endParaRPr lang="en-US" sz="2800" dirty="0"/>
          </a:p>
        </p:txBody>
      </p:sp>
    </p:spTree>
    <p:extLst>
      <p:ext uri="{BB962C8B-B14F-4D97-AF65-F5344CB8AC3E}">
        <p14:creationId xmlns:p14="http://schemas.microsoft.com/office/powerpoint/2010/main" val="307239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65238"/>
          </a:xfrm>
        </p:spPr>
        <p:txBody>
          <a:bodyPr/>
          <a:lstStyle/>
          <a:p>
            <a:r>
              <a:rPr lang="en-US" sz="3800" u="sng" dirty="0" smtClean="0"/>
              <a:t>Thirty+ Years of Reform Frenzy Addressed Few if Any of the Root Causes</a:t>
            </a:r>
            <a:endParaRPr lang="en-US" sz="3800" u="sng" dirty="0"/>
          </a:p>
        </p:txBody>
      </p:sp>
      <p:sp>
        <p:nvSpPr>
          <p:cNvPr id="3" name="Content Placeholder 2"/>
          <p:cNvSpPr>
            <a:spLocks noGrp="1"/>
          </p:cNvSpPr>
          <p:nvPr>
            <p:ph idx="1"/>
          </p:nvPr>
        </p:nvSpPr>
        <p:spPr>
          <a:xfrm>
            <a:off x="457200" y="1600200"/>
            <a:ext cx="8229600" cy="4953000"/>
          </a:xfrm>
        </p:spPr>
        <p:txBody>
          <a:bodyPr/>
          <a:lstStyle/>
          <a:p>
            <a:pPr marL="0" indent="0">
              <a:spcBef>
                <a:spcPts val="0"/>
              </a:spcBef>
              <a:buNone/>
            </a:pPr>
            <a:r>
              <a:rPr lang="en-US" sz="3800" dirty="0">
                <a:effectLst/>
              </a:rPr>
              <a:t>I</a:t>
            </a:r>
            <a:r>
              <a:rPr lang="en-US" sz="3800" dirty="0" smtClean="0">
                <a:solidFill>
                  <a:schemeClr val="tx1"/>
                </a:solidFill>
                <a:effectLst/>
              </a:rPr>
              <a:t>ncreased funding, better teacher training, and higher standards have not produced noteworthy improvements.</a:t>
            </a:r>
          </a:p>
          <a:p>
            <a:pPr marL="0" indent="0">
              <a:spcBef>
                <a:spcPts val="0"/>
              </a:spcBef>
              <a:buNone/>
            </a:pPr>
            <a:endParaRPr lang="en-US" sz="2400" dirty="0">
              <a:solidFill>
                <a:schemeClr val="tx1"/>
              </a:solidFill>
              <a:effectLst/>
              <a:latin typeface="+mn-lt"/>
              <a:ea typeface="+mn-ea"/>
              <a:cs typeface="+mn-cs"/>
            </a:endParaRPr>
          </a:p>
          <a:p>
            <a:pPr marL="0" indent="0">
              <a:spcBef>
                <a:spcPts val="0"/>
              </a:spcBef>
              <a:buNone/>
            </a:pPr>
            <a:r>
              <a:rPr lang="en-US" sz="3600" dirty="0" smtClean="0">
                <a:solidFill>
                  <a:schemeClr val="tx1"/>
                </a:solidFill>
                <a:effectLst/>
                <a:latin typeface="+mn-lt"/>
                <a:ea typeface="+mn-ea"/>
                <a:cs typeface="+mn-cs"/>
              </a:rPr>
              <a:t>Public School Funding </a:t>
            </a:r>
            <a:r>
              <a:rPr lang="en-US" sz="3600" dirty="0">
                <a:solidFill>
                  <a:schemeClr val="tx1"/>
                </a:solidFill>
                <a:effectLst/>
                <a:latin typeface="+mn-lt"/>
                <a:ea typeface="+mn-ea"/>
                <a:cs typeface="+mn-cs"/>
              </a:rPr>
              <a:t>and Governance </a:t>
            </a:r>
            <a:r>
              <a:rPr lang="en-US" sz="3600" dirty="0" smtClean="0">
                <a:solidFill>
                  <a:schemeClr val="tx1"/>
                </a:solidFill>
                <a:effectLst/>
                <a:latin typeface="+mn-lt"/>
                <a:ea typeface="+mn-ea"/>
                <a:cs typeface="+mn-cs"/>
              </a:rPr>
              <a:t>policies amount </a:t>
            </a:r>
            <a:r>
              <a:rPr lang="en-US" sz="3600" dirty="0">
                <a:solidFill>
                  <a:schemeClr val="tx1"/>
                </a:solidFill>
                <a:effectLst/>
                <a:latin typeface="+mn-lt"/>
                <a:ea typeface="+mn-ea"/>
                <a:cs typeface="+mn-cs"/>
              </a:rPr>
              <a:t>to an unplanned, incrementally evolved ‘Business Plan’; one that has proven to be an ineffective strategy for deploying instructional resources</a:t>
            </a:r>
            <a:r>
              <a:rPr lang="en-US" sz="3600" dirty="0" smtClean="0">
                <a:solidFill>
                  <a:schemeClr val="tx1"/>
                </a:solidFill>
                <a:effectLst/>
                <a:latin typeface="+mn-lt"/>
                <a:ea typeface="+mn-ea"/>
                <a:cs typeface="+mn-cs"/>
              </a:rPr>
              <a:t>.</a:t>
            </a:r>
          </a:p>
        </p:txBody>
      </p:sp>
    </p:spTree>
    <p:extLst>
      <p:ext uri="{BB962C8B-B14F-4D97-AF65-F5344CB8AC3E}">
        <p14:creationId xmlns:p14="http://schemas.microsoft.com/office/powerpoint/2010/main" val="138142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u="sng" dirty="0" smtClean="0"/>
              <a:t>‘Against the Odds’ Means Rare</a:t>
            </a:r>
            <a:endParaRPr lang="en-US" u="sng" dirty="0"/>
          </a:p>
        </p:txBody>
      </p:sp>
      <p:sp>
        <p:nvSpPr>
          <p:cNvPr id="3" name="Content Placeholder 2"/>
          <p:cNvSpPr>
            <a:spLocks noGrp="1"/>
          </p:cNvSpPr>
          <p:nvPr>
            <p:ph idx="1"/>
          </p:nvPr>
        </p:nvSpPr>
        <p:spPr>
          <a:xfrm>
            <a:off x="304800" y="1066800"/>
            <a:ext cx="8610600" cy="5486400"/>
          </a:xfrm>
        </p:spPr>
        <p:txBody>
          <a:bodyPr/>
          <a:lstStyle/>
          <a:p>
            <a:pPr marL="0" indent="0">
              <a:spcBef>
                <a:spcPts val="0"/>
              </a:spcBef>
              <a:buNone/>
            </a:pPr>
            <a:r>
              <a:rPr lang="en-US" dirty="0" smtClean="0">
                <a:solidFill>
                  <a:schemeClr val="tx1"/>
                </a:solidFill>
                <a:effectLst/>
                <a:latin typeface="+mn-lt"/>
                <a:ea typeface="+mn-ea"/>
                <a:cs typeface="+mn-cs"/>
              </a:rPr>
              <a:t>The basic problems of dismal performance and falling productivity are system-wide problems with scattered exceptions widely described as someone(s) succeeding against incredible odds. </a:t>
            </a:r>
          </a:p>
          <a:p>
            <a:pPr marL="0" indent="0">
              <a:spcBef>
                <a:spcPts val="0"/>
              </a:spcBef>
              <a:buNone/>
            </a:pPr>
            <a:endParaRPr lang="en-US" sz="1800" dirty="0" smtClean="0">
              <a:solidFill>
                <a:schemeClr val="tx1"/>
              </a:solidFill>
              <a:effectLst/>
              <a:latin typeface="+mn-lt"/>
              <a:ea typeface="+mn-ea"/>
              <a:cs typeface="+mn-cs"/>
            </a:endParaRPr>
          </a:p>
          <a:p>
            <a:pPr marL="0" indent="0">
              <a:spcBef>
                <a:spcPts val="0"/>
              </a:spcBef>
              <a:buNone/>
            </a:pPr>
            <a:r>
              <a:rPr lang="en-US" dirty="0">
                <a:solidFill>
                  <a:schemeClr val="tx1"/>
                </a:solidFill>
                <a:effectLst/>
                <a:latin typeface="+mn-lt"/>
                <a:ea typeface="+mn-ea"/>
                <a:cs typeface="+mn-cs"/>
              </a:rPr>
              <a:t>The prevailing comprehensive TPS approach to student diversity has shown itself to be inefficient; too expensive and insufficiently engaging.</a:t>
            </a:r>
          </a:p>
          <a:p>
            <a:pPr marL="0" indent="0">
              <a:spcBef>
                <a:spcPts val="0"/>
              </a:spcBef>
              <a:buNone/>
            </a:pPr>
            <a:endParaRPr lang="en-US" sz="1800" dirty="0">
              <a:solidFill>
                <a:schemeClr val="tx1"/>
              </a:solidFill>
              <a:effectLst/>
              <a:latin typeface="+mn-lt"/>
              <a:ea typeface="+mn-ea"/>
              <a:cs typeface="+mn-cs"/>
            </a:endParaRPr>
          </a:p>
          <a:p>
            <a:pPr marL="0" indent="0">
              <a:spcBef>
                <a:spcPts val="0"/>
              </a:spcBef>
              <a:buNone/>
            </a:pPr>
            <a:r>
              <a:rPr lang="en-US" sz="2800" b="1" dirty="0">
                <a:solidFill>
                  <a:schemeClr val="tx1"/>
                </a:solidFill>
                <a:effectLst/>
              </a:rPr>
              <a:t>So, we need choice among campuses and Websites with </a:t>
            </a:r>
            <a:r>
              <a:rPr lang="en-US" sz="2800" b="1" dirty="0" smtClean="0">
                <a:solidFill>
                  <a:schemeClr val="tx1"/>
                </a:solidFill>
                <a:effectLst/>
              </a:rPr>
              <a:t>diff instructional </a:t>
            </a:r>
            <a:r>
              <a:rPr lang="en-US" sz="2800" b="1" dirty="0" smtClean="0">
                <a:solidFill>
                  <a:schemeClr val="tx1"/>
                </a:solidFill>
                <a:effectLst/>
              </a:rPr>
              <a:t>approaches; each aimed at working </a:t>
            </a:r>
            <a:r>
              <a:rPr lang="en-US" sz="2800" b="1" dirty="0">
                <a:solidFill>
                  <a:schemeClr val="tx1"/>
                </a:solidFill>
                <a:effectLst/>
              </a:rPr>
              <a:t>very well for some children, but </a:t>
            </a:r>
            <a:r>
              <a:rPr lang="en-US" sz="2800" b="1" dirty="0" smtClean="0">
                <a:solidFill>
                  <a:schemeClr val="tx1"/>
                </a:solidFill>
                <a:effectLst/>
              </a:rPr>
              <a:t>likely </a:t>
            </a:r>
            <a:r>
              <a:rPr lang="en-US" sz="2800" b="1" dirty="0" smtClean="0">
                <a:effectLst/>
              </a:rPr>
              <a:t>not</a:t>
            </a:r>
            <a:r>
              <a:rPr lang="en-US" sz="2800" b="1" dirty="0" smtClean="0">
                <a:solidFill>
                  <a:schemeClr val="tx1"/>
                </a:solidFill>
                <a:effectLst/>
              </a:rPr>
              <a:t> </a:t>
            </a:r>
            <a:r>
              <a:rPr lang="en-US" sz="2800" b="1" dirty="0">
                <a:solidFill>
                  <a:schemeClr val="tx1"/>
                </a:solidFill>
                <a:effectLst/>
              </a:rPr>
              <a:t>for </a:t>
            </a:r>
            <a:r>
              <a:rPr lang="en-US" sz="2800" b="1" dirty="0" smtClean="0">
                <a:effectLst/>
              </a:rPr>
              <a:t>all</a:t>
            </a:r>
            <a:r>
              <a:rPr lang="en-US" sz="2800" b="1" dirty="0" smtClean="0">
                <a:solidFill>
                  <a:schemeClr val="tx1"/>
                </a:solidFill>
                <a:effectLst/>
              </a:rPr>
              <a:t>.</a:t>
            </a:r>
            <a:endParaRPr lang="en-US" sz="2800" b="1" dirty="0">
              <a:solidFill>
                <a:schemeClr val="tx1"/>
              </a:solidFill>
              <a:effectLst/>
            </a:endParaRPr>
          </a:p>
        </p:txBody>
      </p:sp>
    </p:spTree>
    <p:extLst>
      <p:ext uri="{BB962C8B-B14F-4D97-AF65-F5344CB8AC3E}">
        <p14:creationId xmlns:p14="http://schemas.microsoft.com/office/powerpoint/2010/main" val="266280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65238"/>
          </a:xfrm>
        </p:spPr>
        <p:txBody>
          <a:bodyPr/>
          <a:lstStyle/>
          <a:p>
            <a:r>
              <a:rPr lang="en-US" sz="4000" u="sng" dirty="0" smtClean="0"/>
              <a:t>If the System Performs so Poorly, How Did You Rise to Your Circumstances</a:t>
            </a:r>
            <a:r>
              <a:rPr lang="en-US" sz="4000" dirty="0" smtClean="0"/>
              <a:t>?</a:t>
            </a:r>
            <a:endParaRPr lang="en-US" sz="4000" dirty="0"/>
          </a:p>
        </p:txBody>
      </p:sp>
      <p:sp>
        <p:nvSpPr>
          <p:cNvPr id="3" name="Content Placeholder 2"/>
          <p:cNvSpPr>
            <a:spLocks noGrp="1"/>
          </p:cNvSpPr>
          <p:nvPr>
            <p:ph idx="1"/>
          </p:nvPr>
        </p:nvSpPr>
        <p:spPr>
          <a:xfrm>
            <a:off x="304800" y="1752600"/>
            <a:ext cx="8610600" cy="4800600"/>
          </a:xfrm>
        </p:spPr>
        <p:txBody>
          <a:bodyPr/>
          <a:lstStyle/>
          <a:p>
            <a:pPr marL="0" indent="0">
              <a:spcBef>
                <a:spcPts val="0"/>
              </a:spcBef>
              <a:buNone/>
            </a:pPr>
            <a:r>
              <a:rPr lang="en-US" sz="3600" dirty="0" smtClean="0">
                <a:solidFill>
                  <a:schemeClr val="tx1"/>
                </a:solidFill>
                <a:effectLst/>
                <a:latin typeface="+mn-lt"/>
                <a:ea typeface="+mn-ea"/>
                <a:cs typeface="+mn-cs"/>
              </a:rPr>
              <a:t>Before continuing with my Why/How for K-12 School System Transformation, I </a:t>
            </a:r>
            <a:r>
              <a:rPr lang="en-US" sz="3600" dirty="0">
                <a:solidFill>
                  <a:schemeClr val="tx1"/>
                </a:solidFill>
                <a:effectLst/>
                <a:latin typeface="+mn-lt"/>
                <a:ea typeface="+mn-ea"/>
                <a:cs typeface="+mn-cs"/>
              </a:rPr>
              <a:t>want to acknowledge that this </a:t>
            </a:r>
            <a:r>
              <a:rPr lang="en-US" sz="3600" dirty="0" smtClean="0">
                <a:solidFill>
                  <a:schemeClr val="tx1"/>
                </a:solidFill>
                <a:effectLst/>
                <a:latin typeface="+mn-lt"/>
                <a:ea typeface="+mn-ea"/>
                <a:cs typeface="+mn-cs"/>
              </a:rPr>
              <a:t>litany of condemnation </a:t>
            </a:r>
            <a:r>
              <a:rPr lang="en-US" sz="3600" dirty="0">
                <a:solidFill>
                  <a:schemeClr val="tx1"/>
                </a:solidFill>
                <a:effectLst/>
                <a:latin typeface="+mn-lt"/>
                <a:ea typeface="+mn-ea"/>
                <a:cs typeface="+mn-cs"/>
              </a:rPr>
              <a:t>may seem very bizarre to you.  </a:t>
            </a:r>
            <a:endParaRPr lang="en-US" sz="3600" dirty="0" smtClean="0">
              <a:solidFill>
                <a:schemeClr val="tx1"/>
              </a:solidFill>
              <a:effectLst/>
              <a:latin typeface="+mn-lt"/>
              <a:ea typeface="+mn-ea"/>
              <a:cs typeface="+mn-cs"/>
            </a:endParaRPr>
          </a:p>
          <a:p>
            <a:pPr marL="0" indent="0">
              <a:spcBef>
                <a:spcPts val="0"/>
              </a:spcBef>
              <a:buNone/>
            </a:pPr>
            <a:endParaRPr lang="en-US" sz="2400" dirty="0">
              <a:effectLst/>
            </a:endParaRPr>
          </a:p>
          <a:p>
            <a:pPr marL="0" indent="0">
              <a:spcBef>
                <a:spcPts val="0"/>
              </a:spcBef>
              <a:buNone/>
            </a:pPr>
            <a:r>
              <a:rPr lang="en-US" dirty="0" smtClean="0">
                <a:solidFill>
                  <a:schemeClr val="tx1"/>
                </a:solidFill>
                <a:effectLst/>
                <a:latin typeface="+mn-lt"/>
                <a:ea typeface="+mn-ea"/>
                <a:cs typeface="+mn-cs"/>
              </a:rPr>
              <a:t>The </a:t>
            </a:r>
            <a:r>
              <a:rPr lang="en-US" dirty="0">
                <a:solidFill>
                  <a:schemeClr val="tx1"/>
                </a:solidFill>
                <a:effectLst/>
                <a:latin typeface="+mn-lt"/>
                <a:ea typeface="+mn-ea"/>
                <a:cs typeface="+mn-cs"/>
              </a:rPr>
              <a:t>current ‘system’ must have worked reasonably well for the people in this room, and the leaders it will take to succeed at school system reform, or you wouldn’t have risen to your current circumstances</a:t>
            </a:r>
            <a:r>
              <a:rPr lang="en-US" dirty="0" smtClean="0">
                <a:solidFill>
                  <a:schemeClr val="tx1"/>
                </a:solidFill>
                <a:effectLst/>
                <a:latin typeface="+mn-lt"/>
                <a:ea typeface="+mn-ea"/>
                <a:cs typeface="+mn-cs"/>
              </a:rPr>
              <a:t>.</a:t>
            </a:r>
            <a:endParaRPr lang="en-US" dirty="0"/>
          </a:p>
        </p:txBody>
      </p:sp>
    </p:spTree>
    <p:extLst>
      <p:ext uri="{BB962C8B-B14F-4D97-AF65-F5344CB8AC3E}">
        <p14:creationId xmlns:p14="http://schemas.microsoft.com/office/powerpoint/2010/main" val="253963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Teamwork</Template>
  <TotalTime>337</TotalTime>
  <Words>1174</Words>
  <Application>Microsoft Office PowerPoint</Application>
  <PresentationFormat>On-screen Show (4:3)</PresentationFormat>
  <Paragraphs>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Teamwork</vt:lpstr>
      <vt:lpstr>A Transformative Role for Public School Choice that Includes Chartered Public Schools</vt:lpstr>
      <vt:lpstr>Genuine Urgency - A</vt:lpstr>
      <vt:lpstr>Genuine Urgency - B</vt:lpstr>
      <vt:lpstr>Genuine Urgency - C</vt:lpstr>
      <vt:lpstr>A Low-Performing System Grounded in Heroic Assumptions</vt:lpstr>
      <vt:lpstr>Heroic Assumptions Sustain the Root Causes of Low Performing Classrooms</vt:lpstr>
      <vt:lpstr>Thirty+ Years of Reform Frenzy Addressed Few if Any of the Root Causes</vt:lpstr>
      <vt:lpstr>‘Against the Odds’ Means Rare</vt:lpstr>
      <vt:lpstr>If the System Performs so Poorly, How Did You Rise to Your Circumstances?</vt:lpstr>
      <vt:lpstr>Efficient Partial Customization</vt:lpstr>
      <vt:lpstr>A High-Performing Public School Choice – Only Reform Strategy</vt:lpstr>
      <vt:lpstr>Key Public School Choice Challenges</vt:lpstr>
      <vt:lpstr>Biggest, Most Important Challenge</vt:lpstr>
      <vt:lpstr>Need to Do Much Better than That</vt:lpstr>
      <vt:lpstr>The Policy Entrepreneur  Leadership Challenge - A</vt:lpstr>
      <vt:lpstr>The Policy Entrepreneur  Leadership Challenge - B</vt:lpstr>
      <vt:lpstr>The Policy Entrepreneur  Leadership Challenge - C</vt:lpstr>
      <vt:lpstr>Moving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John</dc:creator>
  <cp:lastModifiedBy>svd104</cp:lastModifiedBy>
  <cp:revision>31</cp:revision>
  <dcterms:created xsi:type="dcterms:W3CDTF">2011-08-17T01:58:08Z</dcterms:created>
  <dcterms:modified xsi:type="dcterms:W3CDTF">2014-09-09T02:29:26Z</dcterms:modified>
</cp:coreProperties>
</file>